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"/>
  </p:notesMasterIdLst>
  <p:sldIdLst>
    <p:sldId id="2147482082" r:id="rId5"/>
    <p:sldId id="257" r:id="rId6"/>
    <p:sldId id="256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7749"/>
    <a:srgbClr val="5159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7EB69B-F50D-B2FE-BFCD-AFAA0825579C}" v="593" dt="2026-08-02T10:40:15.444"/>
    <p1510:client id="{B88B5E53-70D6-43A9-BD3F-7FBE663C80E4}" v="98" dt="2026-08-02T10:44:56.0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4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044156-5025-4F28-B991-1EC3D3383DA2}" type="datetimeFigureOut">
              <a:rPr lang="en-US" smtClean="0"/>
              <a:t>8/2/2026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C79770-83F5-4B90-BD30-3022E0D9C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3197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D00484-3CE4-C8E1-2039-7A8855A27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CBCF75-A8D8-63B2-3119-297FF7A839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184453-83D5-430A-5F4D-CB7456FA7C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C8BBFC-50F9-CA85-28B4-620AA7580B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D8A8AF-EE1C-4B4E-B4D7-38A66C3A4F7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2708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C79770-83F5-4B90-BD30-3022E0D9CC2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581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A7E70-A320-D96E-E4C6-B3BF938D06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6BBEF5-BD22-8FD8-744F-C755DAA709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B36CAD-ECE8-02BD-08D0-B6589C59B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F1F83-5930-4CA8-86AF-198DB3741DFB}" type="datetimeFigureOut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A706EF-6DFC-134E-47F4-FA4453F00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F666AB-7BAF-07E3-4D70-1341BD2CF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21C71-D426-4D57-8D61-1898B55D8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627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67BFF-107A-313A-FE93-2375CF6D9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0C2BBC-5385-D76D-AE9D-F428BD7939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84678-72E6-97CB-094C-405F50A17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F1F83-5930-4CA8-86AF-198DB3741DFB}" type="datetimeFigureOut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AA8E38-EDCF-76ED-2A8C-545B6F23C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F52C1B-62AF-B41E-EB8C-27591A6A4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21C71-D426-4D57-8D61-1898B55D8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505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7BCC5-601C-ABE7-91FF-807E330F7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F6826F-AB56-1A88-C9CE-23B0A709A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FE4158-A066-E5BE-7732-5D01EFE20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F1F83-5930-4CA8-86AF-198DB3741DFB}" type="datetimeFigureOut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9949A9-EDE0-8CBD-BF0B-2CBCADFB1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5C3C46-DAF5-96B2-0A92-C4D95E14A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21C71-D426-4D57-8D61-1898B55D8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521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70823-71D0-FE6E-4D83-AA0E2C076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1D7C25-4F4B-0C28-858B-B744BAD5B9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F36D19-0EB5-3146-5052-502E96B473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459272-1B36-EA81-B16B-54145AD50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F1F83-5930-4CA8-86AF-198DB3741DFB}" type="datetimeFigureOut">
              <a:rPr lang="en-US" smtClean="0"/>
              <a:t>8/2/2026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0F2A04-A366-FA3C-A41F-810CA401C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751F02-57C3-61A2-A3F5-49E0C954E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21C71-D426-4D57-8D61-1898B55D8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990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EBE7C-7777-478F-EC04-B17BDE9D4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24EACE-44E7-4CA9-F005-195D8B448A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24BA35-011B-3F0D-BBB1-7D7401EC6C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36A358-B131-088E-938F-D68344D087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74AD15-C071-0236-C7D2-CFC266DB9A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E893B1-3239-3EFF-A220-B6A0D935D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F1F83-5930-4CA8-86AF-198DB3741DFB}" type="datetimeFigureOut">
              <a:rPr lang="en-US" smtClean="0"/>
              <a:t>8/2/2026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4608DB-396D-6352-E342-E6365B62C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8C5F4F-4E3A-61DC-7036-CDECE9F2F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21C71-D426-4D57-8D61-1898B55D8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601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FA5C6-3ED2-A119-3509-60AF32D0C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C4336F-C13E-3AAD-725C-BFBDD6D97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F1F83-5930-4CA8-86AF-198DB3741DFB}" type="datetimeFigureOut">
              <a:rPr lang="en-US" smtClean="0"/>
              <a:t>8/2/2026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2317A1-97BC-A3C0-350A-7C2B1B4F9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EC230D-4611-B285-7009-6F9BA3C59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21C71-D426-4D57-8D61-1898B55D8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306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EA541A-922C-DF55-2E9C-86D34C626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F1F83-5930-4CA8-86AF-198DB3741DFB}" type="datetimeFigureOut">
              <a:rPr lang="en-US" smtClean="0"/>
              <a:t>8/2/2026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06B040-2B23-F48D-519B-8ECE33A26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333682-FAA0-B1E3-E48C-3A6744438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21C71-D426-4D57-8D61-1898B55D8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26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492B3-E062-544A-07D1-12E92C1E3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D8FEC-4D06-DF42-BCFD-246C9DB92F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F79CDB-420A-C7DA-3C93-3FE1AA4018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0193E5-DCDF-394F-FCAF-6A4449920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F1F83-5930-4CA8-86AF-198DB3741DFB}" type="datetimeFigureOut">
              <a:rPr lang="en-US" smtClean="0"/>
              <a:t>8/2/2026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D70AF7-FD4E-B5BF-6DCB-E5EC158A6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CD043D-B9D1-4349-03E3-6D57C1405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21C71-D426-4D57-8D61-1898B55D8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522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6139B-306D-E57D-56FE-99499E4E4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ACF8BA-2FF4-0EAA-C542-9FC47EF33C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85CB57-F1BB-7BC4-423F-DA06D509D0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E87B51-CCD7-5B04-6F23-67A66DC8C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F1F83-5930-4CA8-86AF-198DB3741DFB}" type="datetimeFigureOut">
              <a:rPr lang="en-US" smtClean="0"/>
              <a:t>8/2/2026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E0C939-00E5-5651-B5DF-B69E07F97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D3EEB4-CEDC-7791-B5B2-BFBE3CA98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21C71-D426-4D57-8D61-1898B55D8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98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21213-2ADC-98B1-251E-C077AED72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102E11-7F6B-0F6B-0E6E-A1C4C79A2A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49E4E7-5E0C-7029-FA3F-36722BBB4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F1F83-5930-4CA8-86AF-198DB3741DFB}" type="datetimeFigureOut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A00970-1F97-A371-FF66-05290CE11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E5B49A-5148-F1A3-1926-5E218407E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21C71-D426-4D57-8D61-1898B55D8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250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86404F-E003-518A-432D-0B14885855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F3FA46-C0A6-2BFC-BAF7-9C68A7AD12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60A370-B703-E029-8188-6AE1E69FD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F1F83-5930-4CA8-86AF-198DB3741DFB}" type="datetimeFigureOut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3BCC29-0E7D-D55F-CD58-E6335019A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C0778C-2D2D-E524-9858-686EA3F86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21C71-D426-4D57-8D61-1898B55D82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729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le Slide">
    <p:bg>
      <p:bgPr>
        <a:blipFill dpi="0" rotWithShape="1">
          <a:blip r:embed="rId2">
            <a:lum/>
          </a:blip>
          <a:srcRect/>
          <a:stretch>
            <a:fillRect t="-1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80758-E7A2-E9B3-BB6A-DF5661F1C0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96862" y="3107604"/>
            <a:ext cx="5584447" cy="1366528"/>
          </a:xfrm>
        </p:spPr>
        <p:txBody>
          <a:bodyPr anchor="ctr">
            <a:spAutoFit/>
          </a:bodyPr>
          <a:lstStyle>
            <a:lvl1pPr algn="l">
              <a:defRPr sz="4600" b="1" i="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13E9F3-1A3D-0202-B4E4-9A275E9E7F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953489" y="270559"/>
            <a:ext cx="2966146" cy="1351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106264"/>
      </p:ext>
    </p:extLst>
  </p:cSld>
  <p:clrMapOvr>
    <a:masterClrMapping/>
  </p:clrMapOvr>
  <p:transition spd="med"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FFA88B-98E2-FED9-D4AC-61A83A992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98FB44-1932-D6AB-7672-9F0528D8CA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2401AC-A4E5-E8D3-0BE3-8BBF827B57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9F1F83-5930-4CA8-86AF-198DB3741DFB}" type="datetimeFigureOut">
              <a:rPr lang="en-US" smtClean="0"/>
              <a:t>8/2/2026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BB309A-B1F6-67FA-1121-F909F7141D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A4ADF3-DECC-3667-CEB4-36CBF3A1CF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521C71-D426-4D57-8D61-1898B55D822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0C60EF-A16A-F7CE-0D38-E93E1E776266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353812" y="63500"/>
            <a:ext cx="150971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 dirty="0">
                <a:solidFill>
                  <a:srgbClr val="737373">
                    <a:alpha val="50000"/>
                  </a:srgbClr>
                </a:solidFill>
                <a:latin typeface="Aptos" panose="020B0004020202020204" pitchFamily="34" charset="0"/>
              </a:rPr>
              <a:t>•• PROTECTED </a:t>
            </a:r>
            <a:r>
              <a:rPr lang="en-US" sz="1000" dirty="0" err="1">
                <a:solidFill>
                  <a:srgbClr val="737373">
                    <a:alpha val="50000"/>
                  </a:srgbClr>
                </a:solidFill>
                <a:latin typeface="Aptos" panose="020B0004020202020204" pitchFamily="34" charset="0"/>
              </a:rPr>
              <a:t>関係者外秘</a:t>
            </a:r>
            <a:endParaRPr lang="en-US" sz="1000" dirty="0">
              <a:solidFill>
                <a:srgbClr val="737373">
                  <a:alpha val="50000"/>
                </a:srgb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5491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91C492-E9DA-06C3-A502-517B2DBA9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0F51FEE-EB4B-2349-B829-DF5DBFC0D5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334" y="1769136"/>
            <a:ext cx="9370233" cy="3028521"/>
          </a:xfrm>
        </p:spPr>
        <p:txBody>
          <a:bodyPr/>
          <a:lstStyle/>
          <a:p>
            <a:r>
              <a:rPr lang="en-GB" sz="4000" dirty="0">
                <a:latin typeface="Trade Gothic Inline" panose="020B0504030203020204" pitchFamily="34" charset="0"/>
                <a:ea typeface="STCaiyun" panose="020B0503020204020204" pitchFamily="2" charset="-122"/>
              </a:rPr>
              <a:t>3</a:t>
            </a:r>
            <a:r>
              <a:rPr lang="en-GB" sz="4000" baseline="30000" dirty="0">
                <a:latin typeface="Trade Gothic Inline" panose="020B0504030203020204" pitchFamily="34" charset="0"/>
                <a:ea typeface="STCaiyun" panose="020B0503020204020204" pitchFamily="2" charset="-122"/>
              </a:rPr>
              <a:t>rd</a:t>
            </a:r>
            <a:r>
              <a:rPr lang="en-GB" sz="4000" dirty="0">
                <a:latin typeface="Trade Gothic Inline" panose="020B0504030203020204" pitchFamily="34" charset="0"/>
                <a:ea typeface="STCaiyun" panose="020B0503020204020204" pitchFamily="2" charset="-122"/>
              </a:rPr>
              <a:t> Annual </a:t>
            </a:r>
            <a:br>
              <a:rPr lang="en-GB" sz="4000" dirty="0">
                <a:latin typeface="Trade Gothic Inline" panose="020B0504030203020204" pitchFamily="34" charset="0"/>
                <a:ea typeface="STCaiyun" panose="020B0503020204020204" pitchFamily="2" charset="-122"/>
              </a:rPr>
            </a:br>
            <a:br>
              <a:rPr lang="en-GB" sz="2800" dirty="0">
                <a:latin typeface="Trade Gothic Inline" panose="020B0504030203020204" pitchFamily="34" charset="0"/>
                <a:ea typeface="STCaiyun" panose="020B0503020204020204" pitchFamily="2" charset="-122"/>
              </a:rPr>
            </a:br>
            <a:r>
              <a:rPr lang="en-GB" sz="7200" dirty="0">
                <a:latin typeface="Trade Gothic Inline" panose="020B0504030203020204" pitchFamily="34" charset="0"/>
                <a:ea typeface="STCaiyun" panose="020B0503020204020204" pitchFamily="2" charset="-122"/>
              </a:rPr>
              <a:t>Experiential Day 2026</a:t>
            </a:r>
          </a:p>
        </p:txBody>
      </p:sp>
      <p:pic>
        <p:nvPicPr>
          <p:cNvPr id="2" name="Picture 1" descr="A black rectangle with white text&#10;&#10;AI-generated content may be incorrect.">
            <a:extLst>
              <a:ext uri="{FF2B5EF4-FFF2-40B4-BE49-F238E27FC236}">
                <a16:creationId xmlns:a16="http://schemas.microsoft.com/office/drawing/2014/main" id="{3CBB344C-119F-AC8D-94C0-20022A69D3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4901" y="107970"/>
            <a:ext cx="3678097" cy="2098996"/>
          </a:xfrm>
          <a:prstGeom prst="rect">
            <a:avLst/>
          </a:prstGeom>
        </p:spPr>
      </p:pic>
      <p:pic>
        <p:nvPicPr>
          <p:cNvPr id="3" name="Picture 2" descr="A black rectangle with white text&#10;&#10;AI-generated content may be incorrect.">
            <a:extLst>
              <a:ext uri="{FF2B5EF4-FFF2-40B4-BE49-F238E27FC236}">
                <a16:creationId xmlns:a16="http://schemas.microsoft.com/office/drawing/2014/main" id="{EC03586C-CF6F-64B8-B7D6-5401315986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8337" y="733364"/>
            <a:ext cx="3690515" cy="1639144"/>
          </a:xfrm>
          <a:prstGeom prst="rect">
            <a:avLst/>
          </a:prstGeom>
        </p:spPr>
      </p:pic>
      <p:sp>
        <p:nvSpPr>
          <p:cNvPr id="6" name="Title 6">
            <a:extLst>
              <a:ext uri="{FF2B5EF4-FFF2-40B4-BE49-F238E27FC236}">
                <a16:creationId xmlns:a16="http://schemas.microsoft.com/office/drawing/2014/main" id="{4481F85F-6670-118F-A0E5-8F67DEC8A866}"/>
              </a:ext>
            </a:extLst>
          </p:cNvPr>
          <p:cNvSpPr txBox="1">
            <a:spLocks/>
          </p:cNvSpPr>
          <p:nvPr/>
        </p:nvSpPr>
        <p:spPr>
          <a:xfrm>
            <a:off x="412987" y="5796640"/>
            <a:ext cx="10598669" cy="75713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00" b="1" i="0" kern="1200">
                <a:solidFill>
                  <a:schemeClr val="bg1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en-GB" sz="4800" dirty="0">
                <a:solidFill>
                  <a:srgbClr val="807F4C"/>
                </a:solidFill>
                <a:latin typeface="Trade Gothic Inline" panose="020B0504030203020204" pitchFamily="34" charset="0"/>
                <a:ea typeface="STCaiyun" panose="020B0503020204020204" pitchFamily="2" charset="-122"/>
              </a:rPr>
              <a:t>Off Road Edition 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FB861E-C015-3D53-34E1-0AB318EE880B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1810654" y="107970"/>
            <a:ext cx="1327096" cy="9184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68D091-BF55-C92E-4C7D-8D854B63BFC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1094" r="18364" b="1"/>
          <a:stretch>
            <a:fillRect/>
          </a:stretch>
        </p:blipFill>
        <p:spPr>
          <a:xfrm>
            <a:off x="8749806" y="0"/>
            <a:ext cx="3442194" cy="2658003"/>
          </a:xfrm>
          <a:custGeom>
            <a:avLst/>
            <a:gdLst/>
            <a:ahLst/>
            <a:cxnLst/>
            <a:rect l="l" t="t" r="r" b="b"/>
            <a:pathLst>
              <a:path w="4579876" h="3536502">
                <a:moveTo>
                  <a:pt x="457312" y="0"/>
                </a:moveTo>
                <a:lnTo>
                  <a:pt x="4579876" y="0"/>
                </a:lnTo>
                <a:lnTo>
                  <a:pt x="4579876" y="3057029"/>
                </a:lnTo>
                <a:lnTo>
                  <a:pt x="4508441" y="3086568"/>
                </a:lnTo>
                <a:cubicBezTo>
                  <a:pt x="4391572" y="3126663"/>
                  <a:pt x="4301124" y="3221848"/>
                  <a:pt x="4183947" y="3271738"/>
                </a:cubicBezTo>
                <a:cubicBezTo>
                  <a:pt x="4099090" y="3307854"/>
                  <a:pt x="4017967" y="3354374"/>
                  <a:pt x="3930625" y="3387123"/>
                </a:cubicBezTo>
                <a:cubicBezTo>
                  <a:pt x="3723932" y="3464557"/>
                  <a:pt x="3513195" y="3526689"/>
                  <a:pt x="3290337" y="3535564"/>
                </a:cubicBezTo>
                <a:cubicBezTo>
                  <a:pt x="3106332" y="3542605"/>
                  <a:pt x="1510274" y="3535872"/>
                  <a:pt x="861903" y="2528615"/>
                </a:cubicBezTo>
                <a:cubicBezTo>
                  <a:pt x="849470" y="2523717"/>
                  <a:pt x="835485" y="2510862"/>
                  <a:pt x="831133" y="2498619"/>
                </a:cubicBezTo>
                <a:cubicBezTo>
                  <a:pt x="810307" y="2441385"/>
                  <a:pt x="759333" y="2416594"/>
                  <a:pt x="713333" y="2385682"/>
                </a:cubicBezTo>
                <a:cubicBezTo>
                  <a:pt x="672925" y="2358442"/>
                  <a:pt x="630030" y="2329978"/>
                  <a:pt x="613246" y="2284067"/>
                </a:cubicBezTo>
                <a:cubicBezTo>
                  <a:pt x="591179" y="2222855"/>
                  <a:pt x="653963" y="2273050"/>
                  <a:pt x="665465" y="2249789"/>
                </a:cubicBezTo>
                <a:cubicBezTo>
                  <a:pt x="641532" y="2217960"/>
                  <a:pt x="604543" y="2188882"/>
                  <a:pt x="594908" y="2152767"/>
                </a:cubicBezTo>
                <a:cubicBezTo>
                  <a:pt x="559787" y="2022383"/>
                  <a:pt x="483946" y="1927503"/>
                  <a:pt x="370497" y="1853742"/>
                </a:cubicBezTo>
                <a:cubicBezTo>
                  <a:pt x="337861" y="1832624"/>
                  <a:pt x="316415" y="1794059"/>
                  <a:pt x="271969" y="1787940"/>
                </a:cubicBezTo>
                <a:cubicBezTo>
                  <a:pt x="173127" y="1774472"/>
                  <a:pt x="204209" y="1669186"/>
                  <a:pt x="151990" y="1622358"/>
                </a:cubicBezTo>
                <a:cubicBezTo>
                  <a:pt x="142044" y="1613481"/>
                  <a:pt x="133031" y="1596037"/>
                  <a:pt x="134895" y="1584102"/>
                </a:cubicBezTo>
                <a:cubicBezTo>
                  <a:pt x="137691" y="1566959"/>
                  <a:pt x="149504" y="1550739"/>
                  <a:pt x="159450" y="1535435"/>
                </a:cubicBezTo>
                <a:cubicBezTo>
                  <a:pt x="169708" y="1520133"/>
                  <a:pt x="185247" y="1506664"/>
                  <a:pt x="177788" y="1486465"/>
                </a:cubicBezTo>
                <a:cubicBezTo>
                  <a:pt x="174683" y="1478202"/>
                  <a:pt x="176855" y="1449432"/>
                  <a:pt x="153856" y="1472079"/>
                </a:cubicBezTo>
                <a:cubicBezTo>
                  <a:pt x="90760" y="1534212"/>
                  <a:pt x="54082" y="1475449"/>
                  <a:pt x="0" y="1447289"/>
                </a:cubicBezTo>
                <a:cubicBezTo>
                  <a:pt x="43515" y="1418212"/>
                  <a:pt x="82677" y="1397707"/>
                  <a:pt x="89205" y="1354247"/>
                </a:cubicBezTo>
                <a:cubicBezTo>
                  <a:pt x="102570" y="1264569"/>
                  <a:pt x="159758" y="1223557"/>
                  <a:pt x="246479" y="1215599"/>
                </a:cubicBezTo>
                <a:cubicBezTo>
                  <a:pt x="214465" y="1128983"/>
                  <a:pt x="214465" y="1128983"/>
                  <a:pt x="317968" y="1117045"/>
                </a:cubicBezTo>
                <a:cubicBezTo>
                  <a:pt x="278183" y="1061955"/>
                  <a:pt x="278183" y="1047876"/>
                  <a:pt x="326362" y="1028900"/>
                </a:cubicBezTo>
                <a:cubicBezTo>
                  <a:pt x="372673" y="1010841"/>
                  <a:pt x="423957" y="1004720"/>
                  <a:pt x="466852" y="976870"/>
                </a:cubicBezTo>
                <a:cubicBezTo>
                  <a:pt x="427377" y="906475"/>
                  <a:pt x="416188" y="824756"/>
                  <a:pt x="334754" y="790475"/>
                </a:cubicBezTo>
                <a:cubicBezTo>
                  <a:pt x="322010" y="785272"/>
                  <a:pt x="313307" y="764154"/>
                  <a:pt x="321386" y="751912"/>
                </a:cubicBezTo>
                <a:cubicBezTo>
                  <a:pt x="350915" y="707534"/>
                  <a:pt x="308644" y="623365"/>
                  <a:pt x="400645" y="613877"/>
                </a:cubicBezTo>
                <a:cubicBezTo>
                  <a:pt x="412147" y="612959"/>
                  <a:pt x="422716" y="603776"/>
                  <a:pt x="413701" y="591839"/>
                </a:cubicBezTo>
                <a:cubicBezTo>
                  <a:pt x="382618" y="550216"/>
                  <a:pt x="420228" y="552969"/>
                  <a:pt x="442917" y="547767"/>
                </a:cubicBezTo>
                <a:cubicBezTo>
                  <a:pt x="470271" y="541341"/>
                  <a:pt x="501353" y="559703"/>
                  <a:pt x="526840" y="537055"/>
                </a:cubicBezTo>
                <a:cubicBezTo>
                  <a:pt x="520932" y="513181"/>
                  <a:pt x="498866" y="513487"/>
                  <a:pt x="483325" y="505836"/>
                </a:cubicBezTo>
                <a:cubicBezTo>
                  <a:pt x="437946" y="483799"/>
                  <a:pt x="400956" y="457479"/>
                  <a:pt x="398780" y="400243"/>
                </a:cubicBezTo>
                <a:cubicBezTo>
                  <a:pt x="397229" y="354028"/>
                  <a:pt x="392255" y="313323"/>
                  <a:pt x="455041" y="299242"/>
                </a:cubicBezTo>
                <a:cubicBezTo>
                  <a:pt x="481149" y="293426"/>
                  <a:pt x="473687" y="260067"/>
                  <a:pt x="458769" y="243538"/>
                </a:cubicBezTo>
                <a:cubicBezTo>
                  <a:pt x="432038" y="214157"/>
                  <a:pt x="409972" y="174981"/>
                  <a:pt x="363969" y="172227"/>
                </a:cubicBezTo>
                <a:cubicBezTo>
                  <a:pt x="335995" y="170391"/>
                  <a:pt x="314549" y="158146"/>
                  <a:pt x="292481" y="144069"/>
                </a:cubicBezTo>
                <a:cubicBezTo>
                  <a:pt x="276630" y="133966"/>
                  <a:pt x="257670" y="125398"/>
                  <a:pt x="259534" y="103668"/>
                </a:cubicBezTo>
                <a:cubicBezTo>
                  <a:pt x="261399" y="82855"/>
                  <a:pt x="279736" y="74286"/>
                  <a:pt x="298387" y="70001"/>
                </a:cubicBezTo>
                <a:cubicBezTo>
                  <a:pt x="345011" y="59672"/>
                  <a:pt x="389535" y="45726"/>
                  <a:pt x="430782" y="19902"/>
                </a:cubicBezTo>
                <a:close/>
              </a:path>
            </a:pathLst>
          </a:cu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A41A704-2220-24A1-284F-1C076BC414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2675" y="2197541"/>
            <a:ext cx="3213317" cy="209059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346D381-4EB3-97BB-C46D-684756EF46C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5112" r="17311" b="-1"/>
          <a:stretch>
            <a:fillRect/>
          </a:stretch>
        </p:blipFill>
        <p:spPr>
          <a:xfrm>
            <a:off x="9075137" y="4247857"/>
            <a:ext cx="3136120" cy="2658003"/>
          </a:xfrm>
          <a:custGeom>
            <a:avLst/>
            <a:gdLst/>
            <a:ahLst/>
            <a:cxnLst/>
            <a:rect l="l" t="t" r="r" b="b"/>
            <a:pathLst>
              <a:path w="3747932" h="3176541">
                <a:moveTo>
                  <a:pt x="3239865" y="21"/>
                </a:moveTo>
                <a:cubicBezTo>
                  <a:pt x="3261821" y="112"/>
                  <a:pt x="3278837" y="498"/>
                  <a:pt x="3290337" y="938"/>
                </a:cubicBezTo>
                <a:cubicBezTo>
                  <a:pt x="3401766" y="5376"/>
                  <a:pt x="3510165" y="23128"/>
                  <a:pt x="3616543" y="49449"/>
                </a:cubicBezTo>
                <a:lnTo>
                  <a:pt x="3747932" y="87091"/>
                </a:lnTo>
                <a:lnTo>
                  <a:pt x="3747932" y="3176541"/>
                </a:lnTo>
                <a:lnTo>
                  <a:pt x="401358" y="3176541"/>
                </a:lnTo>
                <a:lnTo>
                  <a:pt x="398780" y="3136258"/>
                </a:lnTo>
                <a:cubicBezTo>
                  <a:pt x="400956" y="3079023"/>
                  <a:pt x="437945" y="3052703"/>
                  <a:pt x="483325" y="3030665"/>
                </a:cubicBezTo>
                <a:cubicBezTo>
                  <a:pt x="498866" y="3023015"/>
                  <a:pt x="520932" y="3023320"/>
                  <a:pt x="526840" y="2999447"/>
                </a:cubicBezTo>
                <a:cubicBezTo>
                  <a:pt x="501352" y="2976798"/>
                  <a:pt x="470270" y="2995161"/>
                  <a:pt x="442916" y="2988735"/>
                </a:cubicBezTo>
                <a:cubicBezTo>
                  <a:pt x="420228" y="2983533"/>
                  <a:pt x="382618" y="2986286"/>
                  <a:pt x="413701" y="2944662"/>
                </a:cubicBezTo>
                <a:cubicBezTo>
                  <a:pt x="422716" y="2932726"/>
                  <a:pt x="412147" y="2923542"/>
                  <a:pt x="400645" y="2922625"/>
                </a:cubicBezTo>
                <a:cubicBezTo>
                  <a:pt x="308644" y="2913137"/>
                  <a:pt x="350915" y="2828968"/>
                  <a:pt x="321386" y="2784590"/>
                </a:cubicBezTo>
                <a:cubicBezTo>
                  <a:pt x="313307" y="2772348"/>
                  <a:pt x="322010" y="2751230"/>
                  <a:pt x="334753" y="2746027"/>
                </a:cubicBezTo>
                <a:cubicBezTo>
                  <a:pt x="416187" y="2711746"/>
                  <a:pt x="427377" y="2630027"/>
                  <a:pt x="466852" y="2559632"/>
                </a:cubicBezTo>
                <a:cubicBezTo>
                  <a:pt x="423957" y="2531782"/>
                  <a:pt x="372673" y="2525661"/>
                  <a:pt x="326361" y="2507602"/>
                </a:cubicBezTo>
                <a:cubicBezTo>
                  <a:pt x="278183" y="2488626"/>
                  <a:pt x="278183" y="2474547"/>
                  <a:pt x="317968" y="2419457"/>
                </a:cubicBezTo>
                <a:cubicBezTo>
                  <a:pt x="214465" y="2407519"/>
                  <a:pt x="214465" y="2407519"/>
                  <a:pt x="246479" y="2320903"/>
                </a:cubicBezTo>
                <a:cubicBezTo>
                  <a:pt x="159758" y="2312945"/>
                  <a:pt x="102570" y="2271933"/>
                  <a:pt x="89205" y="2182255"/>
                </a:cubicBezTo>
                <a:cubicBezTo>
                  <a:pt x="82677" y="2138795"/>
                  <a:pt x="43514" y="2118290"/>
                  <a:pt x="0" y="2089213"/>
                </a:cubicBezTo>
                <a:cubicBezTo>
                  <a:pt x="54081" y="2061053"/>
                  <a:pt x="90759" y="2002290"/>
                  <a:pt x="153855" y="2064423"/>
                </a:cubicBezTo>
                <a:cubicBezTo>
                  <a:pt x="176855" y="2087070"/>
                  <a:pt x="174683" y="2058300"/>
                  <a:pt x="177788" y="2050037"/>
                </a:cubicBezTo>
                <a:cubicBezTo>
                  <a:pt x="185247" y="2029838"/>
                  <a:pt x="169707" y="2016369"/>
                  <a:pt x="159450" y="2001067"/>
                </a:cubicBezTo>
                <a:cubicBezTo>
                  <a:pt x="149504" y="1985763"/>
                  <a:pt x="137691" y="1969543"/>
                  <a:pt x="134895" y="1952400"/>
                </a:cubicBezTo>
                <a:cubicBezTo>
                  <a:pt x="133031" y="1940465"/>
                  <a:pt x="142044" y="1923021"/>
                  <a:pt x="151990" y="1914144"/>
                </a:cubicBezTo>
                <a:cubicBezTo>
                  <a:pt x="204209" y="1867316"/>
                  <a:pt x="173127" y="1762030"/>
                  <a:pt x="271969" y="1748562"/>
                </a:cubicBezTo>
                <a:cubicBezTo>
                  <a:pt x="316415" y="1742443"/>
                  <a:pt x="337860" y="1703878"/>
                  <a:pt x="370497" y="1682760"/>
                </a:cubicBezTo>
                <a:cubicBezTo>
                  <a:pt x="483946" y="1608999"/>
                  <a:pt x="559787" y="1514119"/>
                  <a:pt x="594908" y="1383735"/>
                </a:cubicBezTo>
                <a:cubicBezTo>
                  <a:pt x="604543" y="1347620"/>
                  <a:pt x="641532" y="1318542"/>
                  <a:pt x="665465" y="1286713"/>
                </a:cubicBezTo>
                <a:cubicBezTo>
                  <a:pt x="653963" y="1263452"/>
                  <a:pt x="591178" y="1313647"/>
                  <a:pt x="613246" y="1252435"/>
                </a:cubicBezTo>
                <a:cubicBezTo>
                  <a:pt x="630030" y="1206524"/>
                  <a:pt x="672925" y="1178060"/>
                  <a:pt x="713332" y="1150820"/>
                </a:cubicBezTo>
                <a:cubicBezTo>
                  <a:pt x="759333" y="1119908"/>
                  <a:pt x="810307" y="1095117"/>
                  <a:pt x="831133" y="1037883"/>
                </a:cubicBezTo>
                <a:cubicBezTo>
                  <a:pt x="835485" y="1025640"/>
                  <a:pt x="849470" y="1012785"/>
                  <a:pt x="861903" y="1007887"/>
                </a:cubicBezTo>
                <a:cubicBezTo>
                  <a:pt x="1469751" y="63584"/>
                  <a:pt x="2910527" y="-1353"/>
                  <a:pt x="3239865" y="21"/>
                </a:cubicBezTo>
                <a:close/>
              </a:path>
            </a:pathLst>
          </a:cu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2CADD38-33E7-E6AD-667E-AFDF756EE87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2334" y="-172406"/>
            <a:ext cx="1442545" cy="1442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770"/>
      </p:ext>
    </p:extLst>
  </p:cSld>
  <p:clrMapOvr>
    <a:masterClrMapping/>
  </p:clrMapOvr>
  <p:transition spd="med">
    <p:strips dir="r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4">
            <a:extLst>
              <a:ext uri="{FF2B5EF4-FFF2-40B4-BE49-F238E27FC236}">
                <a16:creationId xmlns:a16="http://schemas.microsoft.com/office/drawing/2014/main" id="{88BC8055-CBD6-D5E7-34B2-E8492CB85249}"/>
              </a:ext>
            </a:extLst>
          </p:cNvPr>
          <p:cNvSpPr/>
          <p:nvPr/>
        </p:nvSpPr>
        <p:spPr>
          <a:xfrm>
            <a:off x="313009" y="1996451"/>
            <a:ext cx="11778940" cy="84042"/>
          </a:xfrm>
          <a:prstGeom prst="rect">
            <a:avLst/>
          </a:prstGeom>
          <a:solidFill>
            <a:srgbClr val="51592B"/>
          </a:solidFill>
          <a:ln/>
        </p:spPr>
        <p:txBody>
          <a:bodyPr/>
          <a:lstStyle/>
          <a:p>
            <a:endParaRPr lang="en-ZA" dirty="0"/>
          </a:p>
        </p:txBody>
      </p:sp>
      <p:sp>
        <p:nvSpPr>
          <p:cNvPr id="7" name="Shape 9">
            <a:extLst>
              <a:ext uri="{FF2B5EF4-FFF2-40B4-BE49-F238E27FC236}">
                <a16:creationId xmlns:a16="http://schemas.microsoft.com/office/drawing/2014/main" id="{5AD5E2B2-AFC8-63AB-F472-71A05C055784}"/>
              </a:ext>
            </a:extLst>
          </p:cNvPr>
          <p:cNvSpPr/>
          <p:nvPr/>
        </p:nvSpPr>
        <p:spPr>
          <a:xfrm>
            <a:off x="262717" y="2155998"/>
            <a:ext cx="8595360" cy="415544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ZA" dirty="0"/>
          </a:p>
        </p:txBody>
      </p:sp>
      <p:sp>
        <p:nvSpPr>
          <p:cNvPr id="8" name="Text 11">
            <a:extLst>
              <a:ext uri="{FF2B5EF4-FFF2-40B4-BE49-F238E27FC236}">
                <a16:creationId xmlns:a16="http://schemas.microsoft.com/office/drawing/2014/main" id="{75DEC967-9F4D-35F8-9FEC-9AAB99F22C86}"/>
              </a:ext>
            </a:extLst>
          </p:cNvPr>
          <p:cNvSpPr/>
          <p:nvPr/>
        </p:nvSpPr>
        <p:spPr>
          <a:xfrm>
            <a:off x="354157" y="2155998"/>
            <a:ext cx="1152144" cy="4155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07:00 – 07:30</a:t>
            </a:r>
            <a:endParaRPr lang="en-US" sz="1200" dirty="0"/>
          </a:p>
        </p:txBody>
      </p:sp>
      <p:sp>
        <p:nvSpPr>
          <p:cNvPr id="9" name="Text 12">
            <a:extLst>
              <a:ext uri="{FF2B5EF4-FFF2-40B4-BE49-F238E27FC236}">
                <a16:creationId xmlns:a16="http://schemas.microsoft.com/office/drawing/2014/main" id="{2476801C-0B49-8012-4B29-E372854E38D1}"/>
              </a:ext>
            </a:extLst>
          </p:cNvPr>
          <p:cNvSpPr/>
          <p:nvPr/>
        </p:nvSpPr>
        <p:spPr>
          <a:xfrm>
            <a:off x="1597741" y="2155998"/>
            <a:ext cx="1847088" cy="4155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Arrival &amp; Registration</a:t>
            </a:r>
            <a:endParaRPr lang="en-US" sz="1200" dirty="0"/>
          </a:p>
        </p:txBody>
      </p:sp>
      <p:sp>
        <p:nvSpPr>
          <p:cNvPr id="10" name="Text 13">
            <a:extLst>
              <a:ext uri="{FF2B5EF4-FFF2-40B4-BE49-F238E27FC236}">
                <a16:creationId xmlns:a16="http://schemas.microsoft.com/office/drawing/2014/main" id="{2FC102F6-D004-0F3E-54CF-BECA27EACBC2}"/>
              </a:ext>
            </a:extLst>
          </p:cNvPr>
          <p:cNvSpPr/>
          <p:nvPr/>
        </p:nvSpPr>
        <p:spPr>
          <a:xfrm>
            <a:off x="3554557" y="2155998"/>
            <a:ext cx="8374726" cy="415544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1200" dirty="0">
                <a:solidFill>
                  <a:srgbClr val="444444"/>
                </a:solidFill>
                <a:latin typeface="Calibri"/>
                <a:ea typeface="Calibri"/>
                <a:cs typeface="Calibri"/>
              </a:rPr>
              <a:t>Delegate Registration. Bag drop for those registered for overnight stay. Allocated to cross-functional groups. meet and greet over coffee and breakfast. Airtable forms distributed on registration. </a:t>
            </a:r>
            <a:endParaRPr lang="en-US" sz="1200" dirty="0"/>
          </a:p>
        </p:txBody>
      </p:sp>
      <p:sp>
        <p:nvSpPr>
          <p:cNvPr id="11" name="Shape 16">
            <a:extLst>
              <a:ext uri="{FF2B5EF4-FFF2-40B4-BE49-F238E27FC236}">
                <a16:creationId xmlns:a16="http://schemas.microsoft.com/office/drawing/2014/main" id="{B517C069-BB41-132D-C71A-CA12BE105F23}"/>
              </a:ext>
            </a:extLst>
          </p:cNvPr>
          <p:cNvSpPr/>
          <p:nvPr/>
        </p:nvSpPr>
        <p:spPr>
          <a:xfrm>
            <a:off x="262717" y="2571542"/>
            <a:ext cx="11858966" cy="415544"/>
          </a:xfrm>
          <a:prstGeom prst="rect">
            <a:avLst/>
          </a:prstGeom>
          <a:solidFill>
            <a:srgbClr val="F4F4F2"/>
          </a:solidFill>
          <a:ln/>
        </p:spPr>
        <p:txBody>
          <a:bodyPr/>
          <a:lstStyle/>
          <a:p>
            <a:endParaRPr lang="en-ZA" dirty="0"/>
          </a:p>
        </p:txBody>
      </p:sp>
      <p:sp>
        <p:nvSpPr>
          <p:cNvPr id="12" name="Shape 17">
            <a:extLst>
              <a:ext uri="{FF2B5EF4-FFF2-40B4-BE49-F238E27FC236}">
                <a16:creationId xmlns:a16="http://schemas.microsoft.com/office/drawing/2014/main" id="{8F5AB6E5-9009-91D4-B27A-133E11C040C3}"/>
              </a:ext>
            </a:extLst>
          </p:cNvPr>
          <p:cNvSpPr/>
          <p:nvPr/>
        </p:nvSpPr>
        <p:spPr>
          <a:xfrm>
            <a:off x="262717" y="2571542"/>
            <a:ext cx="50292" cy="415544"/>
          </a:xfrm>
          <a:prstGeom prst="rect">
            <a:avLst/>
          </a:prstGeom>
          <a:solidFill>
            <a:srgbClr val="51592B"/>
          </a:solidFill>
          <a:ln/>
        </p:spPr>
        <p:txBody>
          <a:bodyPr/>
          <a:lstStyle/>
          <a:p>
            <a:endParaRPr lang="en-ZA" dirty="0"/>
          </a:p>
        </p:txBody>
      </p:sp>
      <p:sp>
        <p:nvSpPr>
          <p:cNvPr id="13" name="Text 18">
            <a:extLst>
              <a:ext uri="{FF2B5EF4-FFF2-40B4-BE49-F238E27FC236}">
                <a16:creationId xmlns:a16="http://schemas.microsoft.com/office/drawing/2014/main" id="{35855AF4-9E82-102B-0C64-4A9D672BAEFE}"/>
              </a:ext>
            </a:extLst>
          </p:cNvPr>
          <p:cNvSpPr/>
          <p:nvPr/>
        </p:nvSpPr>
        <p:spPr>
          <a:xfrm>
            <a:off x="354157" y="2571542"/>
            <a:ext cx="1152144" cy="4155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07:30 – 08:00</a:t>
            </a:r>
            <a:endParaRPr lang="en-US" sz="1200" dirty="0"/>
          </a:p>
        </p:txBody>
      </p:sp>
      <p:sp>
        <p:nvSpPr>
          <p:cNvPr id="14" name="Text 19">
            <a:extLst>
              <a:ext uri="{FF2B5EF4-FFF2-40B4-BE49-F238E27FC236}">
                <a16:creationId xmlns:a16="http://schemas.microsoft.com/office/drawing/2014/main" id="{E3482CC8-AA45-FF82-94B9-8A8F90FCDB14}"/>
              </a:ext>
            </a:extLst>
          </p:cNvPr>
          <p:cNvSpPr/>
          <p:nvPr/>
        </p:nvSpPr>
        <p:spPr>
          <a:xfrm>
            <a:off x="1597741" y="2571542"/>
            <a:ext cx="1847088" cy="4155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Bird Research Briefing</a:t>
            </a:r>
            <a:endParaRPr lang="en-US" sz="1200" dirty="0"/>
          </a:p>
        </p:txBody>
      </p:sp>
      <p:sp>
        <p:nvSpPr>
          <p:cNvPr id="15" name="Text 20">
            <a:extLst>
              <a:ext uri="{FF2B5EF4-FFF2-40B4-BE49-F238E27FC236}">
                <a16:creationId xmlns:a16="http://schemas.microsoft.com/office/drawing/2014/main" id="{6CED579E-1C58-BB85-54BA-7E2774CC519E}"/>
              </a:ext>
            </a:extLst>
          </p:cNvPr>
          <p:cNvSpPr/>
          <p:nvPr/>
        </p:nvSpPr>
        <p:spPr>
          <a:xfrm>
            <a:off x="3554557" y="2571542"/>
            <a:ext cx="7912272" cy="4155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TSAM presents market research findings. 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WOA facilitates framing: 'What does the market tell us? What would radical look like?'</a:t>
            </a:r>
            <a:endParaRPr lang="en-US" sz="1200" dirty="0"/>
          </a:p>
        </p:txBody>
      </p:sp>
      <p:sp>
        <p:nvSpPr>
          <p:cNvPr id="16" name="Shape 23">
            <a:extLst>
              <a:ext uri="{FF2B5EF4-FFF2-40B4-BE49-F238E27FC236}">
                <a16:creationId xmlns:a16="http://schemas.microsoft.com/office/drawing/2014/main" id="{88B3450B-38FC-2B31-755B-B835072A6D2E}"/>
              </a:ext>
            </a:extLst>
          </p:cNvPr>
          <p:cNvSpPr/>
          <p:nvPr/>
        </p:nvSpPr>
        <p:spPr>
          <a:xfrm>
            <a:off x="262717" y="2987086"/>
            <a:ext cx="8595360" cy="415544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ZA" dirty="0"/>
          </a:p>
        </p:txBody>
      </p:sp>
      <p:sp>
        <p:nvSpPr>
          <p:cNvPr id="17" name="Text 25">
            <a:extLst>
              <a:ext uri="{FF2B5EF4-FFF2-40B4-BE49-F238E27FC236}">
                <a16:creationId xmlns:a16="http://schemas.microsoft.com/office/drawing/2014/main" id="{E9AF54D4-5FAB-27B7-B986-677C8B08E3CE}"/>
              </a:ext>
            </a:extLst>
          </p:cNvPr>
          <p:cNvSpPr/>
          <p:nvPr/>
        </p:nvSpPr>
        <p:spPr>
          <a:xfrm>
            <a:off x="354157" y="2987086"/>
            <a:ext cx="1152144" cy="4155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08:00 – 08:30</a:t>
            </a:r>
            <a:endParaRPr lang="en-US" sz="1200" dirty="0"/>
          </a:p>
        </p:txBody>
      </p:sp>
      <p:sp>
        <p:nvSpPr>
          <p:cNvPr id="18" name="Text 26">
            <a:extLst>
              <a:ext uri="{FF2B5EF4-FFF2-40B4-BE49-F238E27FC236}">
                <a16:creationId xmlns:a16="http://schemas.microsoft.com/office/drawing/2014/main" id="{2FE76A12-8071-6931-59FB-2EB149331317}"/>
              </a:ext>
            </a:extLst>
          </p:cNvPr>
          <p:cNvSpPr/>
          <p:nvPr/>
        </p:nvSpPr>
        <p:spPr>
          <a:xfrm>
            <a:off x="1597741" y="2987086"/>
            <a:ext cx="1847088" cy="4155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Cognitive Activation — Lead Africa</a:t>
            </a:r>
            <a:endParaRPr lang="en-US" sz="1200" dirty="0"/>
          </a:p>
        </p:txBody>
      </p:sp>
      <p:sp>
        <p:nvSpPr>
          <p:cNvPr id="19" name="Text 27">
            <a:extLst>
              <a:ext uri="{FF2B5EF4-FFF2-40B4-BE49-F238E27FC236}">
                <a16:creationId xmlns:a16="http://schemas.microsoft.com/office/drawing/2014/main" id="{7E725B2F-BB78-93B7-D0F2-1AF9659160E9}"/>
              </a:ext>
            </a:extLst>
          </p:cNvPr>
          <p:cNvSpPr/>
          <p:nvPr/>
        </p:nvSpPr>
        <p:spPr>
          <a:xfrm>
            <a:off x="3554557" y="2987086"/>
            <a:ext cx="8374726" cy="415544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444444"/>
                </a:solidFill>
                <a:latin typeface="Calibri"/>
                <a:ea typeface="Calibri"/>
                <a:cs typeface="Calibri"/>
              </a:rPr>
              <a:t>Gerald Langeveld: </a:t>
            </a:r>
            <a:r>
              <a:rPr lang="en-US" sz="1200">
                <a:solidFill>
                  <a:srgbClr val="444444"/>
                </a:solidFill>
                <a:latin typeface="Calibri"/>
                <a:ea typeface="Calibri"/>
                <a:cs typeface="Calibri"/>
              </a:rPr>
              <a:t>Brief leadership framework — cross-functional thinking, breaking silo paradigms. </a:t>
            </a:r>
          </a:p>
          <a:p>
            <a:pPr marL="0" indent="0">
              <a:buNone/>
            </a:pPr>
            <a:r>
              <a:rPr lang="en-US" sz="1200" b="1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 Tank primer</a:t>
            </a:r>
            <a:r>
              <a:rPr lang="en-US" sz="12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Cross-departmental groups confirmed.</a:t>
            </a:r>
            <a:endParaRPr lang="en-US" sz="1200" dirty="0"/>
          </a:p>
        </p:txBody>
      </p:sp>
      <p:sp>
        <p:nvSpPr>
          <p:cNvPr id="20" name="Shape 30">
            <a:extLst>
              <a:ext uri="{FF2B5EF4-FFF2-40B4-BE49-F238E27FC236}">
                <a16:creationId xmlns:a16="http://schemas.microsoft.com/office/drawing/2014/main" id="{5E5A9D38-D062-1380-B77C-D8FCDD667734}"/>
              </a:ext>
            </a:extLst>
          </p:cNvPr>
          <p:cNvSpPr/>
          <p:nvPr/>
        </p:nvSpPr>
        <p:spPr>
          <a:xfrm>
            <a:off x="262717" y="3402630"/>
            <a:ext cx="11858966" cy="415544"/>
          </a:xfrm>
          <a:prstGeom prst="rect">
            <a:avLst/>
          </a:prstGeom>
          <a:solidFill>
            <a:srgbClr val="F4F4F2"/>
          </a:solidFill>
          <a:ln/>
        </p:spPr>
        <p:txBody>
          <a:bodyPr/>
          <a:lstStyle/>
          <a:p>
            <a:endParaRPr lang="en-ZA" sz="1100" dirty="0"/>
          </a:p>
        </p:txBody>
      </p:sp>
      <p:sp>
        <p:nvSpPr>
          <p:cNvPr id="21" name="Shape 31">
            <a:extLst>
              <a:ext uri="{FF2B5EF4-FFF2-40B4-BE49-F238E27FC236}">
                <a16:creationId xmlns:a16="http://schemas.microsoft.com/office/drawing/2014/main" id="{9380CAF0-A3EC-8AF1-257C-F714F967E087}"/>
              </a:ext>
            </a:extLst>
          </p:cNvPr>
          <p:cNvSpPr/>
          <p:nvPr/>
        </p:nvSpPr>
        <p:spPr>
          <a:xfrm>
            <a:off x="262717" y="3402630"/>
            <a:ext cx="50292" cy="415544"/>
          </a:xfrm>
          <a:prstGeom prst="rect">
            <a:avLst/>
          </a:prstGeom>
          <a:solidFill>
            <a:srgbClr val="51592B"/>
          </a:solidFill>
          <a:ln/>
        </p:spPr>
        <p:txBody>
          <a:bodyPr/>
          <a:lstStyle/>
          <a:p>
            <a:endParaRPr lang="en-ZA" dirty="0"/>
          </a:p>
        </p:txBody>
      </p:sp>
      <p:sp>
        <p:nvSpPr>
          <p:cNvPr id="22" name="Text 32">
            <a:extLst>
              <a:ext uri="{FF2B5EF4-FFF2-40B4-BE49-F238E27FC236}">
                <a16:creationId xmlns:a16="http://schemas.microsoft.com/office/drawing/2014/main" id="{CA419DD7-4427-9A93-60BF-8943F7F1A3CE}"/>
              </a:ext>
            </a:extLst>
          </p:cNvPr>
          <p:cNvSpPr/>
          <p:nvPr/>
        </p:nvSpPr>
        <p:spPr>
          <a:xfrm>
            <a:off x="354157" y="3402630"/>
            <a:ext cx="1152144" cy="4155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08:30 – 08:45</a:t>
            </a:r>
            <a:endParaRPr lang="en-US" sz="1200" dirty="0"/>
          </a:p>
        </p:txBody>
      </p:sp>
      <p:sp>
        <p:nvSpPr>
          <p:cNvPr id="23" name="Text 33">
            <a:extLst>
              <a:ext uri="{FF2B5EF4-FFF2-40B4-BE49-F238E27FC236}">
                <a16:creationId xmlns:a16="http://schemas.microsoft.com/office/drawing/2014/main" id="{ECE18EA9-8E3B-EA89-ECDF-35E7BCE07DCF}"/>
              </a:ext>
            </a:extLst>
          </p:cNvPr>
          <p:cNvSpPr/>
          <p:nvPr/>
        </p:nvSpPr>
        <p:spPr>
          <a:xfrm>
            <a:off x="1597741" y="3402630"/>
            <a:ext cx="1847088" cy="4155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GB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WOA Day Brief &amp; Safety Orientation</a:t>
            </a:r>
            <a:endParaRPr lang="en-US" sz="1200" dirty="0"/>
          </a:p>
        </p:txBody>
      </p:sp>
      <p:sp>
        <p:nvSpPr>
          <p:cNvPr id="24" name="Text 34">
            <a:extLst>
              <a:ext uri="{FF2B5EF4-FFF2-40B4-BE49-F238E27FC236}">
                <a16:creationId xmlns:a16="http://schemas.microsoft.com/office/drawing/2014/main" id="{E03AC9C1-B27A-7952-090E-A87E9A06EBF3}"/>
              </a:ext>
            </a:extLst>
          </p:cNvPr>
          <p:cNvSpPr/>
          <p:nvPr/>
        </p:nvSpPr>
        <p:spPr>
          <a:xfrm>
            <a:off x="3554557" y="3402630"/>
            <a:ext cx="7912272" cy="415544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444444"/>
                </a:solidFill>
                <a:latin typeface="Calibri"/>
                <a:ea typeface="Calibri"/>
                <a:cs typeface="Calibri"/>
              </a:rPr>
              <a:t>Will Jansen:</a:t>
            </a:r>
            <a:r>
              <a:rPr lang="en-US" sz="1200">
                <a:solidFill>
                  <a:srgbClr val="444444"/>
                </a:solidFill>
                <a:latin typeface="Calibri"/>
                <a:ea typeface="Calibri"/>
                <a:cs typeface="Calibri"/>
              </a:rPr>
              <a:t> Vehicle line-up overview. Rotation schedule confirmed. Safety protocols briefed. Groups move to vehicles.</a:t>
            </a:r>
            <a:endParaRPr lang="en-US" sz="1200">
              <a:latin typeface="Calibri"/>
              <a:ea typeface="Calibri"/>
              <a:cs typeface="Calibri"/>
            </a:endParaRPr>
          </a:p>
        </p:txBody>
      </p:sp>
      <p:sp>
        <p:nvSpPr>
          <p:cNvPr id="25" name="Shape 37">
            <a:extLst>
              <a:ext uri="{FF2B5EF4-FFF2-40B4-BE49-F238E27FC236}">
                <a16:creationId xmlns:a16="http://schemas.microsoft.com/office/drawing/2014/main" id="{2D3EEE05-58F9-C21C-3EFC-7CC64D026689}"/>
              </a:ext>
            </a:extLst>
          </p:cNvPr>
          <p:cNvSpPr/>
          <p:nvPr/>
        </p:nvSpPr>
        <p:spPr>
          <a:xfrm>
            <a:off x="262717" y="3818174"/>
            <a:ext cx="8595360" cy="415544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ZA" dirty="0"/>
          </a:p>
        </p:txBody>
      </p:sp>
      <p:sp>
        <p:nvSpPr>
          <p:cNvPr id="26" name="Shape 38">
            <a:extLst>
              <a:ext uri="{FF2B5EF4-FFF2-40B4-BE49-F238E27FC236}">
                <a16:creationId xmlns:a16="http://schemas.microsoft.com/office/drawing/2014/main" id="{89DBF919-AF19-AE33-F6ED-513CCFB9F566}"/>
              </a:ext>
            </a:extLst>
          </p:cNvPr>
          <p:cNvSpPr/>
          <p:nvPr/>
        </p:nvSpPr>
        <p:spPr>
          <a:xfrm>
            <a:off x="262717" y="3818174"/>
            <a:ext cx="50292" cy="415544"/>
          </a:xfrm>
          <a:prstGeom prst="rect">
            <a:avLst/>
          </a:prstGeom>
          <a:solidFill>
            <a:srgbClr val="EB0A1E"/>
          </a:solidFill>
          <a:ln/>
        </p:spPr>
        <p:txBody>
          <a:bodyPr/>
          <a:lstStyle/>
          <a:p>
            <a:endParaRPr lang="en-ZA" dirty="0"/>
          </a:p>
        </p:txBody>
      </p:sp>
      <p:sp>
        <p:nvSpPr>
          <p:cNvPr id="27" name="Text 39">
            <a:extLst>
              <a:ext uri="{FF2B5EF4-FFF2-40B4-BE49-F238E27FC236}">
                <a16:creationId xmlns:a16="http://schemas.microsoft.com/office/drawing/2014/main" id="{32E945B4-650F-D09A-2AD5-432064A40BF1}"/>
              </a:ext>
            </a:extLst>
          </p:cNvPr>
          <p:cNvSpPr/>
          <p:nvPr/>
        </p:nvSpPr>
        <p:spPr>
          <a:xfrm>
            <a:off x="354157" y="3818174"/>
            <a:ext cx="1152144" cy="4155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08:45 – 12:30</a:t>
            </a:r>
            <a:endParaRPr lang="en-US" sz="1200" dirty="0"/>
          </a:p>
        </p:txBody>
      </p:sp>
      <p:sp>
        <p:nvSpPr>
          <p:cNvPr id="28" name="Text 40">
            <a:extLst>
              <a:ext uri="{FF2B5EF4-FFF2-40B4-BE49-F238E27FC236}">
                <a16:creationId xmlns:a16="http://schemas.microsoft.com/office/drawing/2014/main" id="{5BB4D8EF-2251-99CB-0209-B0AE7634808F}"/>
              </a:ext>
            </a:extLst>
          </p:cNvPr>
          <p:cNvSpPr/>
          <p:nvPr/>
        </p:nvSpPr>
        <p:spPr>
          <a:xfrm>
            <a:off x="1597741" y="3818174"/>
            <a:ext cx="1847088" cy="4155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ROTATION 1 &amp; 2 — Experiential Tracks</a:t>
            </a:r>
            <a:endParaRPr lang="en-US" sz="1200" dirty="0">
              <a:solidFill>
                <a:srgbClr val="C00000"/>
              </a:solidFill>
            </a:endParaRPr>
          </a:p>
        </p:txBody>
      </p:sp>
      <p:sp>
        <p:nvSpPr>
          <p:cNvPr id="29" name="Text 41">
            <a:extLst>
              <a:ext uri="{FF2B5EF4-FFF2-40B4-BE49-F238E27FC236}">
                <a16:creationId xmlns:a16="http://schemas.microsoft.com/office/drawing/2014/main" id="{615501EA-6E91-1801-2A4C-BD4449914AF6}"/>
              </a:ext>
            </a:extLst>
          </p:cNvPr>
          <p:cNvSpPr/>
          <p:nvPr/>
        </p:nvSpPr>
        <p:spPr>
          <a:xfrm>
            <a:off x="3554557" y="3818174"/>
            <a:ext cx="8374726" cy="4155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groups rotating: ① Off-road obstacle course ② Comparative hill climb &amp; side-slope  ③ bZ4X electric off-road demo                           ④ Technical static comparison (payload, specs, accessories)</a:t>
            </a:r>
            <a:endParaRPr lang="en-US" sz="1200" dirty="0">
              <a:solidFill>
                <a:srgbClr val="C00000"/>
              </a:solidFill>
            </a:endParaRPr>
          </a:p>
        </p:txBody>
      </p:sp>
      <p:sp>
        <p:nvSpPr>
          <p:cNvPr id="30" name="Shape 44">
            <a:extLst>
              <a:ext uri="{FF2B5EF4-FFF2-40B4-BE49-F238E27FC236}">
                <a16:creationId xmlns:a16="http://schemas.microsoft.com/office/drawing/2014/main" id="{55F60957-C79A-F7DE-90A4-5FA6B022B3AC}"/>
              </a:ext>
            </a:extLst>
          </p:cNvPr>
          <p:cNvSpPr/>
          <p:nvPr/>
        </p:nvSpPr>
        <p:spPr>
          <a:xfrm>
            <a:off x="262717" y="4233718"/>
            <a:ext cx="11858966" cy="415544"/>
          </a:xfrm>
          <a:prstGeom prst="rect">
            <a:avLst/>
          </a:prstGeom>
          <a:solidFill>
            <a:srgbClr val="F4F4F2"/>
          </a:solidFill>
          <a:ln/>
        </p:spPr>
        <p:txBody>
          <a:bodyPr/>
          <a:lstStyle/>
          <a:p>
            <a:endParaRPr lang="en-ZA" dirty="0"/>
          </a:p>
        </p:txBody>
      </p:sp>
      <p:sp>
        <p:nvSpPr>
          <p:cNvPr id="31" name="Shape 45">
            <a:extLst>
              <a:ext uri="{FF2B5EF4-FFF2-40B4-BE49-F238E27FC236}">
                <a16:creationId xmlns:a16="http://schemas.microsoft.com/office/drawing/2014/main" id="{36AC3FC8-52F2-4F67-FF7D-A2D480D4F919}"/>
              </a:ext>
            </a:extLst>
          </p:cNvPr>
          <p:cNvSpPr/>
          <p:nvPr/>
        </p:nvSpPr>
        <p:spPr>
          <a:xfrm>
            <a:off x="262717" y="4233718"/>
            <a:ext cx="50292" cy="415544"/>
          </a:xfrm>
          <a:prstGeom prst="rect">
            <a:avLst/>
          </a:prstGeom>
          <a:solidFill>
            <a:srgbClr val="2E2E2E"/>
          </a:solidFill>
          <a:ln/>
        </p:spPr>
        <p:txBody>
          <a:bodyPr/>
          <a:lstStyle/>
          <a:p>
            <a:endParaRPr lang="en-ZA" dirty="0"/>
          </a:p>
        </p:txBody>
      </p:sp>
      <p:sp>
        <p:nvSpPr>
          <p:cNvPr id="32" name="Text 46">
            <a:extLst>
              <a:ext uri="{FF2B5EF4-FFF2-40B4-BE49-F238E27FC236}">
                <a16:creationId xmlns:a16="http://schemas.microsoft.com/office/drawing/2014/main" id="{F89CCA8E-63AB-6970-A932-DC9164EA27EA}"/>
              </a:ext>
            </a:extLst>
          </p:cNvPr>
          <p:cNvSpPr/>
          <p:nvPr/>
        </p:nvSpPr>
        <p:spPr>
          <a:xfrm>
            <a:off x="354157" y="4233718"/>
            <a:ext cx="1152144" cy="4155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12:30 – 13:15</a:t>
            </a:r>
            <a:endParaRPr lang="en-US" sz="1200" dirty="0"/>
          </a:p>
        </p:txBody>
      </p:sp>
      <p:sp>
        <p:nvSpPr>
          <p:cNvPr id="33" name="Text 47">
            <a:extLst>
              <a:ext uri="{FF2B5EF4-FFF2-40B4-BE49-F238E27FC236}">
                <a16:creationId xmlns:a16="http://schemas.microsoft.com/office/drawing/2014/main" id="{50EF793A-DA7F-258E-D127-E9BC10209791}"/>
              </a:ext>
            </a:extLst>
          </p:cNvPr>
          <p:cNvSpPr/>
          <p:nvPr/>
        </p:nvSpPr>
        <p:spPr>
          <a:xfrm>
            <a:off x="1597741" y="4233718"/>
            <a:ext cx="1847088" cy="4155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Lunch </a:t>
            </a:r>
            <a:endParaRPr lang="en-US" sz="1200" dirty="0"/>
          </a:p>
        </p:txBody>
      </p:sp>
      <p:sp>
        <p:nvSpPr>
          <p:cNvPr id="34" name="Text 48">
            <a:extLst>
              <a:ext uri="{FF2B5EF4-FFF2-40B4-BE49-F238E27FC236}">
                <a16:creationId xmlns:a16="http://schemas.microsoft.com/office/drawing/2014/main" id="{6FC3D9A8-740C-990E-B141-B993B2B027C8}"/>
              </a:ext>
            </a:extLst>
          </p:cNvPr>
          <p:cNvSpPr/>
          <p:nvPr/>
        </p:nvSpPr>
        <p:spPr>
          <a:xfrm>
            <a:off x="3554557" y="4233718"/>
            <a:ext cx="7749078" cy="4155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Teams complete in-car observation forms (app). Airtable automations aggregate responses live. Mid-point data synthesis available for facilitators.</a:t>
            </a:r>
            <a:endParaRPr lang="en-US" sz="1200" dirty="0"/>
          </a:p>
        </p:txBody>
      </p:sp>
      <p:sp>
        <p:nvSpPr>
          <p:cNvPr id="35" name="Shape 51">
            <a:extLst>
              <a:ext uri="{FF2B5EF4-FFF2-40B4-BE49-F238E27FC236}">
                <a16:creationId xmlns:a16="http://schemas.microsoft.com/office/drawing/2014/main" id="{D4BE1A30-787B-0B15-2C46-BDE4CD933469}"/>
              </a:ext>
            </a:extLst>
          </p:cNvPr>
          <p:cNvSpPr/>
          <p:nvPr/>
        </p:nvSpPr>
        <p:spPr>
          <a:xfrm>
            <a:off x="262717" y="4649262"/>
            <a:ext cx="8595360" cy="415544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ZA" dirty="0"/>
          </a:p>
        </p:txBody>
      </p:sp>
      <p:sp>
        <p:nvSpPr>
          <p:cNvPr id="36" name="Shape 52">
            <a:extLst>
              <a:ext uri="{FF2B5EF4-FFF2-40B4-BE49-F238E27FC236}">
                <a16:creationId xmlns:a16="http://schemas.microsoft.com/office/drawing/2014/main" id="{41ACC494-75D0-17F8-1BBE-8D34B9B322A5}"/>
              </a:ext>
            </a:extLst>
          </p:cNvPr>
          <p:cNvSpPr/>
          <p:nvPr/>
        </p:nvSpPr>
        <p:spPr>
          <a:xfrm>
            <a:off x="262717" y="4649262"/>
            <a:ext cx="50292" cy="415544"/>
          </a:xfrm>
          <a:prstGeom prst="rect">
            <a:avLst/>
          </a:prstGeom>
          <a:solidFill>
            <a:srgbClr val="EB0A1E"/>
          </a:solidFill>
          <a:ln/>
        </p:spPr>
        <p:txBody>
          <a:bodyPr/>
          <a:lstStyle/>
          <a:p>
            <a:endParaRPr lang="en-ZA" dirty="0"/>
          </a:p>
        </p:txBody>
      </p:sp>
      <p:sp>
        <p:nvSpPr>
          <p:cNvPr id="37" name="Text 53">
            <a:extLst>
              <a:ext uri="{FF2B5EF4-FFF2-40B4-BE49-F238E27FC236}">
                <a16:creationId xmlns:a16="http://schemas.microsoft.com/office/drawing/2014/main" id="{D52621A2-3BB7-0FB2-29EA-17BFE1934725}"/>
              </a:ext>
            </a:extLst>
          </p:cNvPr>
          <p:cNvSpPr/>
          <p:nvPr/>
        </p:nvSpPr>
        <p:spPr>
          <a:xfrm>
            <a:off x="354157" y="4649262"/>
            <a:ext cx="1152144" cy="4155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13:15 – 14:30</a:t>
            </a:r>
            <a:endParaRPr lang="en-US" sz="1200" dirty="0"/>
          </a:p>
        </p:txBody>
      </p:sp>
      <p:sp>
        <p:nvSpPr>
          <p:cNvPr id="38" name="Text 54">
            <a:extLst>
              <a:ext uri="{FF2B5EF4-FFF2-40B4-BE49-F238E27FC236}">
                <a16:creationId xmlns:a16="http://schemas.microsoft.com/office/drawing/2014/main" id="{D8530EEC-BD7C-F3A0-6303-431D2767EF0C}"/>
              </a:ext>
            </a:extLst>
          </p:cNvPr>
          <p:cNvSpPr/>
          <p:nvPr/>
        </p:nvSpPr>
        <p:spPr>
          <a:xfrm>
            <a:off x="1597741" y="4649262"/>
            <a:ext cx="1847088" cy="4155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ROTATION 3 — Final Track Experience</a:t>
            </a:r>
            <a:endParaRPr lang="en-US" sz="1200" dirty="0">
              <a:solidFill>
                <a:srgbClr val="C00000"/>
              </a:solidFill>
            </a:endParaRPr>
          </a:p>
        </p:txBody>
      </p:sp>
      <p:sp>
        <p:nvSpPr>
          <p:cNvPr id="39" name="Text 55">
            <a:extLst>
              <a:ext uri="{FF2B5EF4-FFF2-40B4-BE49-F238E27FC236}">
                <a16:creationId xmlns:a16="http://schemas.microsoft.com/office/drawing/2014/main" id="{CBE999CF-615B-BF83-18B7-9F83CFD44C90}"/>
              </a:ext>
            </a:extLst>
          </p:cNvPr>
          <p:cNvSpPr/>
          <p:nvPr/>
        </p:nvSpPr>
        <p:spPr>
          <a:xfrm>
            <a:off x="3554557" y="4649262"/>
            <a:ext cx="8374726" cy="415544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120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Remaining vehicle rotations. Hilux / FJ premium trails. Groups brought back to central point. Scenic finale closing the sensory loop.</a:t>
            </a:r>
          </a:p>
        </p:txBody>
      </p:sp>
      <p:sp>
        <p:nvSpPr>
          <p:cNvPr id="40" name="Shape 58">
            <a:extLst>
              <a:ext uri="{FF2B5EF4-FFF2-40B4-BE49-F238E27FC236}">
                <a16:creationId xmlns:a16="http://schemas.microsoft.com/office/drawing/2014/main" id="{A1E807C1-0E50-1050-385C-56DF0AC1ACD3}"/>
              </a:ext>
            </a:extLst>
          </p:cNvPr>
          <p:cNvSpPr/>
          <p:nvPr/>
        </p:nvSpPr>
        <p:spPr>
          <a:xfrm>
            <a:off x="262717" y="5064806"/>
            <a:ext cx="11858966" cy="415544"/>
          </a:xfrm>
          <a:prstGeom prst="rect">
            <a:avLst/>
          </a:prstGeom>
          <a:solidFill>
            <a:srgbClr val="F4F4F2"/>
          </a:solidFill>
          <a:ln/>
        </p:spPr>
        <p:txBody>
          <a:bodyPr/>
          <a:lstStyle/>
          <a:p>
            <a:endParaRPr lang="en-ZA" dirty="0"/>
          </a:p>
        </p:txBody>
      </p:sp>
      <p:sp>
        <p:nvSpPr>
          <p:cNvPr id="41" name="Shape 59">
            <a:extLst>
              <a:ext uri="{FF2B5EF4-FFF2-40B4-BE49-F238E27FC236}">
                <a16:creationId xmlns:a16="http://schemas.microsoft.com/office/drawing/2014/main" id="{ED1F98BA-DF86-2D6B-DB87-66541BCEE394}"/>
              </a:ext>
            </a:extLst>
          </p:cNvPr>
          <p:cNvSpPr/>
          <p:nvPr/>
        </p:nvSpPr>
        <p:spPr>
          <a:xfrm>
            <a:off x="262717" y="5064806"/>
            <a:ext cx="50292" cy="415544"/>
          </a:xfrm>
          <a:prstGeom prst="rect">
            <a:avLst/>
          </a:prstGeom>
          <a:solidFill>
            <a:srgbClr val="51592B"/>
          </a:solidFill>
          <a:ln/>
        </p:spPr>
        <p:txBody>
          <a:bodyPr/>
          <a:lstStyle/>
          <a:p>
            <a:endParaRPr lang="en-ZA" dirty="0"/>
          </a:p>
        </p:txBody>
      </p:sp>
      <p:sp>
        <p:nvSpPr>
          <p:cNvPr id="42" name="Text 60">
            <a:extLst>
              <a:ext uri="{FF2B5EF4-FFF2-40B4-BE49-F238E27FC236}">
                <a16:creationId xmlns:a16="http://schemas.microsoft.com/office/drawing/2014/main" id="{8BEE3148-4441-107B-7FAD-CB40D7C6D6A1}"/>
              </a:ext>
            </a:extLst>
          </p:cNvPr>
          <p:cNvSpPr/>
          <p:nvPr/>
        </p:nvSpPr>
        <p:spPr>
          <a:xfrm>
            <a:off x="354157" y="5064806"/>
            <a:ext cx="1152144" cy="4155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14:30 – 15:30</a:t>
            </a:r>
            <a:endParaRPr lang="en-US" sz="1200" dirty="0"/>
          </a:p>
        </p:txBody>
      </p:sp>
      <p:sp>
        <p:nvSpPr>
          <p:cNvPr id="43" name="Text 61">
            <a:extLst>
              <a:ext uri="{FF2B5EF4-FFF2-40B4-BE49-F238E27FC236}">
                <a16:creationId xmlns:a16="http://schemas.microsoft.com/office/drawing/2014/main" id="{34095D7F-4BB9-3270-65B0-B407E570C5D9}"/>
              </a:ext>
            </a:extLst>
          </p:cNvPr>
          <p:cNvSpPr/>
          <p:nvPr/>
        </p:nvSpPr>
        <p:spPr>
          <a:xfrm>
            <a:off x="1597741" y="5064806"/>
            <a:ext cx="1847088" cy="4155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807F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IDEATION SPRINT — Cross-Functional Groups</a:t>
            </a:r>
            <a:endParaRPr lang="en-US" sz="1200" dirty="0">
              <a:solidFill>
                <a:srgbClr val="807F4C"/>
              </a:solidFill>
            </a:endParaRPr>
          </a:p>
        </p:txBody>
      </p:sp>
      <p:sp>
        <p:nvSpPr>
          <p:cNvPr id="44" name="Text 62">
            <a:extLst>
              <a:ext uri="{FF2B5EF4-FFF2-40B4-BE49-F238E27FC236}">
                <a16:creationId xmlns:a16="http://schemas.microsoft.com/office/drawing/2014/main" id="{C955A406-3546-3996-0518-FA689ECB1AD1}"/>
              </a:ext>
            </a:extLst>
          </p:cNvPr>
          <p:cNvSpPr/>
          <p:nvPr/>
        </p:nvSpPr>
        <p:spPr>
          <a:xfrm>
            <a:off x="3554557" y="5064806"/>
            <a:ext cx="7912272" cy="4155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07F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15–20 min bursts: 'Top 3 Radical Ideas from your area.' Automation aggregates data. Groups reconvene for top idea debate. WOA + Lead Africa facilitate.</a:t>
            </a:r>
            <a:endParaRPr lang="en-US" sz="1200" dirty="0">
              <a:solidFill>
                <a:srgbClr val="807F4C"/>
              </a:solidFill>
            </a:endParaRPr>
          </a:p>
        </p:txBody>
      </p:sp>
      <p:sp>
        <p:nvSpPr>
          <p:cNvPr id="45" name="Text 67">
            <a:extLst>
              <a:ext uri="{FF2B5EF4-FFF2-40B4-BE49-F238E27FC236}">
                <a16:creationId xmlns:a16="http://schemas.microsoft.com/office/drawing/2014/main" id="{2AEA37DA-E293-EE1E-11A2-49FDE852E8CD}"/>
              </a:ext>
            </a:extLst>
          </p:cNvPr>
          <p:cNvSpPr/>
          <p:nvPr/>
        </p:nvSpPr>
        <p:spPr>
          <a:xfrm>
            <a:off x="354157" y="5480350"/>
            <a:ext cx="1152144" cy="4155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15:30 – 16:00</a:t>
            </a:r>
            <a:endParaRPr lang="en-US" sz="1200" dirty="0"/>
          </a:p>
        </p:txBody>
      </p:sp>
      <p:sp>
        <p:nvSpPr>
          <p:cNvPr id="46" name="Text 68">
            <a:extLst>
              <a:ext uri="{FF2B5EF4-FFF2-40B4-BE49-F238E27FC236}">
                <a16:creationId xmlns:a16="http://schemas.microsoft.com/office/drawing/2014/main" id="{8A28506D-E492-CB92-0E85-9BA0EFE74A0C}"/>
              </a:ext>
            </a:extLst>
          </p:cNvPr>
          <p:cNvSpPr/>
          <p:nvPr/>
        </p:nvSpPr>
        <p:spPr>
          <a:xfrm>
            <a:off x="1597741" y="5480350"/>
            <a:ext cx="1847088" cy="4155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 &amp; 'Top 10' Compilation</a:t>
            </a:r>
            <a:endParaRPr lang="en-US" sz="1200" dirty="0"/>
          </a:p>
        </p:txBody>
      </p:sp>
      <p:sp>
        <p:nvSpPr>
          <p:cNvPr id="47" name="Text 69">
            <a:extLst>
              <a:ext uri="{FF2B5EF4-FFF2-40B4-BE49-F238E27FC236}">
                <a16:creationId xmlns:a16="http://schemas.microsoft.com/office/drawing/2014/main" id="{C38FBA90-1EB1-955C-F576-AC7A92705903}"/>
              </a:ext>
            </a:extLst>
          </p:cNvPr>
          <p:cNvSpPr/>
          <p:nvPr/>
        </p:nvSpPr>
        <p:spPr>
          <a:xfrm>
            <a:off x="3554557" y="5480350"/>
            <a:ext cx="8374726" cy="415544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44444"/>
                </a:solidFill>
                <a:latin typeface="Calibri"/>
                <a:ea typeface="Calibri"/>
                <a:cs typeface="Calibri"/>
              </a:rPr>
              <a:t>WOA/Lead Africa synthesize Top 10 Radical Ideas in real-time. </a:t>
            </a:r>
            <a:r>
              <a:rPr lang="en-US" sz="1200" b="1" dirty="0">
                <a:solidFill>
                  <a:srgbClr val="444444"/>
                </a:solidFill>
                <a:latin typeface="Calibri"/>
                <a:ea typeface="Calibri"/>
                <a:cs typeface="Calibri"/>
              </a:rPr>
              <a:t>Survey Part 2 completed</a:t>
            </a:r>
            <a:r>
              <a:rPr lang="en-US" sz="1200" dirty="0">
                <a:solidFill>
                  <a:srgbClr val="444444"/>
                </a:solidFill>
                <a:latin typeface="Calibri"/>
                <a:ea typeface="Calibri"/>
                <a:cs typeface="Calibri"/>
              </a:rPr>
              <a:t>. Preview for Day 2 GM presentation prepared overnight.</a:t>
            </a:r>
            <a:endParaRPr lang="en-US" sz="1200" dirty="0">
              <a:latin typeface="Calibri"/>
              <a:ea typeface="Calibri"/>
              <a:cs typeface="Calibri"/>
            </a:endParaRPr>
          </a:p>
        </p:txBody>
      </p:sp>
      <p:sp>
        <p:nvSpPr>
          <p:cNvPr id="51" name="Shape 17">
            <a:extLst>
              <a:ext uri="{FF2B5EF4-FFF2-40B4-BE49-F238E27FC236}">
                <a16:creationId xmlns:a16="http://schemas.microsoft.com/office/drawing/2014/main" id="{50DAB7EA-2CA0-59B1-C5ED-78E291CA098E}"/>
              </a:ext>
            </a:extLst>
          </p:cNvPr>
          <p:cNvSpPr/>
          <p:nvPr/>
        </p:nvSpPr>
        <p:spPr>
          <a:xfrm>
            <a:off x="267289" y="1996451"/>
            <a:ext cx="45719" cy="575091"/>
          </a:xfrm>
          <a:prstGeom prst="rect">
            <a:avLst/>
          </a:prstGeom>
          <a:solidFill>
            <a:srgbClr val="51592B"/>
          </a:solidFill>
          <a:ln/>
        </p:spPr>
        <p:txBody>
          <a:bodyPr/>
          <a:lstStyle/>
          <a:p>
            <a:endParaRPr lang="en-ZA" dirty="0"/>
          </a:p>
        </p:txBody>
      </p:sp>
      <p:sp>
        <p:nvSpPr>
          <p:cNvPr id="52" name="Shape 17">
            <a:extLst>
              <a:ext uri="{FF2B5EF4-FFF2-40B4-BE49-F238E27FC236}">
                <a16:creationId xmlns:a16="http://schemas.microsoft.com/office/drawing/2014/main" id="{6DAAB24A-50B3-DB13-E69B-70D44A3DAC9C}"/>
              </a:ext>
            </a:extLst>
          </p:cNvPr>
          <p:cNvSpPr/>
          <p:nvPr/>
        </p:nvSpPr>
        <p:spPr>
          <a:xfrm>
            <a:off x="262717" y="2987086"/>
            <a:ext cx="50292" cy="415544"/>
          </a:xfrm>
          <a:prstGeom prst="rect">
            <a:avLst/>
          </a:prstGeom>
          <a:solidFill>
            <a:srgbClr val="51592B"/>
          </a:solidFill>
          <a:ln/>
        </p:spPr>
        <p:txBody>
          <a:bodyPr/>
          <a:lstStyle/>
          <a:p>
            <a:endParaRPr lang="en-ZA" dirty="0"/>
          </a:p>
        </p:txBody>
      </p:sp>
      <p:sp>
        <p:nvSpPr>
          <p:cNvPr id="53" name="Shape 17">
            <a:extLst>
              <a:ext uri="{FF2B5EF4-FFF2-40B4-BE49-F238E27FC236}">
                <a16:creationId xmlns:a16="http://schemas.microsoft.com/office/drawing/2014/main" id="{0B15D676-47AD-6F1F-C812-5073129FD14E}"/>
              </a:ext>
            </a:extLst>
          </p:cNvPr>
          <p:cNvSpPr/>
          <p:nvPr/>
        </p:nvSpPr>
        <p:spPr>
          <a:xfrm>
            <a:off x="262717" y="5480350"/>
            <a:ext cx="50292" cy="415544"/>
          </a:xfrm>
          <a:prstGeom prst="rect">
            <a:avLst/>
          </a:prstGeom>
          <a:solidFill>
            <a:srgbClr val="51592B"/>
          </a:solidFill>
          <a:ln/>
        </p:spPr>
        <p:txBody>
          <a:bodyPr/>
          <a:lstStyle/>
          <a:p>
            <a:endParaRPr lang="en-ZA" dirty="0"/>
          </a:p>
        </p:txBody>
      </p:sp>
      <p:sp>
        <p:nvSpPr>
          <p:cNvPr id="56" name="Text Placeholder 4">
            <a:extLst>
              <a:ext uri="{FF2B5EF4-FFF2-40B4-BE49-F238E27FC236}">
                <a16:creationId xmlns:a16="http://schemas.microsoft.com/office/drawing/2014/main" id="{21D1FCEF-DA12-E1A7-351A-BD19AE664D9E}"/>
              </a:ext>
            </a:extLst>
          </p:cNvPr>
          <p:cNvSpPr txBox="1">
            <a:spLocks/>
          </p:cNvSpPr>
          <p:nvPr/>
        </p:nvSpPr>
        <p:spPr>
          <a:xfrm>
            <a:off x="418777" y="880535"/>
            <a:ext cx="4164187" cy="547677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14325" indent="-301625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40000"/>
              <a:buFont typeface="Arial" panose="020B0604020202020204" pitchFamily="34" charset="0"/>
              <a:buChar char="•"/>
              <a:tabLst/>
              <a:defRPr lang="en-GB" sz="2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77"/>
                <a:ea typeface="+mn-ea"/>
                <a:cs typeface="+mn-cs"/>
              </a:defRPr>
            </a:lvl1pPr>
            <a:lvl2pPr marL="314325" indent="-301625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40000"/>
              <a:buFont typeface="Arial" panose="020B0604020202020204" pitchFamily="34" charset="0"/>
              <a:buChar char="•"/>
              <a:tabLst/>
              <a:defRPr lang="en-GB" sz="2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77"/>
                <a:ea typeface="+mn-ea"/>
                <a:cs typeface="+mn-cs"/>
              </a:defRPr>
            </a:lvl2pPr>
            <a:lvl3pPr marL="314325" indent="-301625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40000"/>
              <a:buFont typeface="Arial" panose="020B0604020202020204" pitchFamily="34" charset="0"/>
              <a:buChar char="•"/>
              <a:tabLst/>
              <a:defRPr lang="en-GB" sz="2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77"/>
                <a:ea typeface="+mn-ea"/>
                <a:cs typeface="+mn-cs"/>
              </a:defRPr>
            </a:lvl3pPr>
            <a:lvl4pPr marL="314325" indent="-301625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40000"/>
              <a:buFont typeface="Arial" panose="020B0604020202020204" pitchFamily="34" charset="0"/>
              <a:buChar char="•"/>
              <a:tabLst/>
              <a:defRPr lang="en-GB" sz="2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77"/>
                <a:ea typeface="+mn-ea"/>
                <a:cs typeface="+mn-cs"/>
              </a:defRPr>
            </a:lvl4pPr>
            <a:lvl5pPr marL="314325" indent="-301625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40000"/>
              <a:buFont typeface="Arial" panose="020B0604020202020204" pitchFamily="34" charset="0"/>
              <a:buChar char="•"/>
              <a:tabLst/>
              <a:defRPr lang="en-GB" sz="2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0">
              <a:buNone/>
            </a:pPr>
            <a:r>
              <a:rPr lang="en-ZA" sz="3600" b="1" dirty="0">
                <a:solidFill>
                  <a:srgbClr val="C00000"/>
                </a:solidFill>
              </a:rPr>
              <a:t>Wed  |  09 Sept</a:t>
            </a:r>
          </a:p>
        </p:txBody>
      </p:sp>
      <p:sp>
        <p:nvSpPr>
          <p:cNvPr id="57" name="Text 1">
            <a:extLst>
              <a:ext uri="{FF2B5EF4-FFF2-40B4-BE49-F238E27FC236}">
                <a16:creationId xmlns:a16="http://schemas.microsoft.com/office/drawing/2014/main" id="{01DF076A-052C-5B1F-561C-22C261509CC3}"/>
              </a:ext>
            </a:extLst>
          </p:cNvPr>
          <p:cNvSpPr/>
          <p:nvPr/>
        </p:nvSpPr>
        <p:spPr>
          <a:xfrm>
            <a:off x="481323" y="1562946"/>
            <a:ext cx="11443388" cy="47827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ZA" sz="2400" b="1" kern="0" spc="300" noProof="0" dirty="0">
                <a:solidFill>
                  <a:srgbClr val="C00000"/>
                </a:solidFill>
                <a:ea typeface="Calibri" pitchFamily="34" charset="-122"/>
                <a:cs typeface="Calibri" pitchFamily="34" charset="-120"/>
              </a:rPr>
              <a:t>EVENT </a:t>
            </a:r>
            <a:r>
              <a:rPr lang="en-ZA" sz="2400" b="1" kern="0" spc="300" dirty="0">
                <a:solidFill>
                  <a:srgbClr val="C00000"/>
                </a:solidFill>
                <a:ea typeface="Calibri" pitchFamily="34" charset="-122"/>
                <a:cs typeface="Calibri" pitchFamily="34" charset="-120"/>
              </a:rPr>
              <a:t>SOE _</a:t>
            </a:r>
            <a:r>
              <a:rPr lang="en-ZA" sz="2400" b="1" kern="0" spc="300" noProof="0" dirty="0">
                <a:solidFill>
                  <a:srgbClr val="C00000"/>
                </a:solidFill>
                <a:ea typeface="Calibri" pitchFamily="34" charset="-122"/>
                <a:cs typeface="Calibri" pitchFamily="34" charset="-120"/>
              </a:rPr>
              <a:t>DAY 1 |</a:t>
            </a:r>
            <a:r>
              <a:rPr lang="en-ZA" sz="2400" b="1" kern="0" spc="300" dirty="0">
                <a:solidFill>
                  <a:srgbClr val="C00000"/>
                </a:solidFill>
                <a:ea typeface="Calibri" pitchFamily="34" charset="-122"/>
                <a:cs typeface="Calibri" pitchFamily="34" charset="-120"/>
              </a:rPr>
              <a:t>SM </a:t>
            </a:r>
            <a:r>
              <a:rPr lang="en-ZA" sz="2400" b="1" noProof="0" dirty="0">
                <a:solidFill>
                  <a:srgbClr val="C00000"/>
                </a:solidFill>
                <a:ea typeface="Arial Black" pitchFamily="34" charset="-122"/>
                <a:cs typeface="Arial Black" pitchFamily="34" charset="-120"/>
              </a:rPr>
              <a:t>| 100+/- Attendees</a:t>
            </a:r>
            <a:endParaRPr lang="en-ZA" sz="2400" b="1" noProof="0" dirty="0">
              <a:solidFill>
                <a:srgbClr val="C00000"/>
              </a:solidFill>
            </a:endParaRPr>
          </a:p>
          <a:p>
            <a:endParaRPr lang="en-ZA" sz="2400" noProof="0" dirty="0">
              <a:solidFill>
                <a:srgbClr val="C00000"/>
              </a:solidFill>
            </a:endParaRPr>
          </a:p>
        </p:txBody>
      </p:sp>
      <p:sp>
        <p:nvSpPr>
          <p:cNvPr id="58" name="Text Placeholder 4">
            <a:extLst>
              <a:ext uri="{FF2B5EF4-FFF2-40B4-BE49-F238E27FC236}">
                <a16:creationId xmlns:a16="http://schemas.microsoft.com/office/drawing/2014/main" id="{F6EB239D-C90C-4D77-5B79-DC9BF65E5857}"/>
              </a:ext>
            </a:extLst>
          </p:cNvPr>
          <p:cNvSpPr txBox="1">
            <a:spLocks/>
          </p:cNvSpPr>
          <p:nvPr/>
        </p:nvSpPr>
        <p:spPr>
          <a:xfrm>
            <a:off x="386772" y="184377"/>
            <a:ext cx="9921256" cy="1371178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314325" indent="-301625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40000"/>
              <a:buFont typeface="Arial" panose="020B0604020202020204" pitchFamily="34" charset="0"/>
              <a:buChar char="•"/>
              <a:tabLst/>
              <a:defRPr lang="en-GB" sz="2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77"/>
                <a:ea typeface="+mn-ea"/>
                <a:cs typeface="+mn-cs"/>
              </a:defRPr>
            </a:lvl1pPr>
            <a:lvl2pPr marL="314325" indent="-301625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40000"/>
              <a:buFont typeface="Arial" panose="020B0604020202020204" pitchFamily="34" charset="0"/>
              <a:buChar char="•"/>
              <a:tabLst/>
              <a:defRPr lang="en-GB" sz="2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77"/>
                <a:ea typeface="+mn-ea"/>
                <a:cs typeface="+mn-cs"/>
              </a:defRPr>
            </a:lvl2pPr>
            <a:lvl3pPr marL="314325" indent="-301625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40000"/>
              <a:buFont typeface="Arial" panose="020B0604020202020204" pitchFamily="34" charset="0"/>
              <a:buChar char="•"/>
              <a:tabLst/>
              <a:defRPr lang="en-GB" sz="2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77"/>
                <a:ea typeface="+mn-ea"/>
                <a:cs typeface="+mn-cs"/>
              </a:defRPr>
            </a:lvl3pPr>
            <a:lvl4pPr marL="314325" indent="-301625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40000"/>
              <a:buFont typeface="Arial" panose="020B0604020202020204" pitchFamily="34" charset="0"/>
              <a:buChar char="•"/>
              <a:tabLst/>
              <a:defRPr lang="en-GB" sz="2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77"/>
                <a:ea typeface="+mn-ea"/>
                <a:cs typeface="+mn-cs"/>
              </a:defRPr>
            </a:lvl4pPr>
            <a:lvl5pPr marL="314325" indent="-301625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40000"/>
              <a:buFont typeface="Arial" panose="020B0604020202020204" pitchFamily="34" charset="0"/>
              <a:buChar char="•"/>
              <a:tabLst/>
              <a:defRPr lang="en-GB" sz="2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0">
              <a:buNone/>
            </a:pPr>
            <a:r>
              <a:rPr lang="en-ZA" sz="7200" b="1" dirty="0">
                <a:solidFill>
                  <a:srgbClr val="807F4C"/>
                </a:solidFill>
              </a:rPr>
              <a:t>Experiential Day | Offroad Edition</a:t>
            </a:r>
          </a:p>
        </p:txBody>
      </p:sp>
      <p:sp>
        <p:nvSpPr>
          <p:cNvPr id="59" name="Shape 44">
            <a:extLst>
              <a:ext uri="{FF2B5EF4-FFF2-40B4-BE49-F238E27FC236}">
                <a16:creationId xmlns:a16="http://schemas.microsoft.com/office/drawing/2014/main" id="{6E4E5E47-5B09-88EC-F274-3F29117997F2}"/>
              </a:ext>
            </a:extLst>
          </p:cNvPr>
          <p:cNvSpPr/>
          <p:nvPr/>
        </p:nvSpPr>
        <p:spPr>
          <a:xfrm>
            <a:off x="262717" y="5930772"/>
            <a:ext cx="11858966" cy="415544"/>
          </a:xfrm>
          <a:prstGeom prst="rect">
            <a:avLst/>
          </a:prstGeom>
          <a:solidFill>
            <a:srgbClr val="F4F4F2"/>
          </a:solidFill>
          <a:ln/>
        </p:spPr>
        <p:txBody>
          <a:bodyPr/>
          <a:lstStyle/>
          <a:p>
            <a:endParaRPr lang="en-ZA" dirty="0"/>
          </a:p>
        </p:txBody>
      </p:sp>
      <p:sp>
        <p:nvSpPr>
          <p:cNvPr id="60" name="Text 46">
            <a:extLst>
              <a:ext uri="{FF2B5EF4-FFF2-40B4-BE49-F238E27FC236}">
                <a16:creationId xmlns:a16="http://schemas.microsoft.com/office/drawing/2014/main" id="{63AE5EFD-1028-2776-EB4A-0BB1D5871493}"/>
              </a:ext>
            </a:extLst>
          </p:cNvPr>
          <p:cNvSpPr/>
          <p:nvPr/>
        </p:nvSpPr>
        <p:spPr>
          <a:xfrm>
            <a:off x="354157" y="5930772"/>
            <a:ext cx="1152144" cy="4155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16:00 – 19:00</a:t>
            </a:r>
            <a:endParaRPr lang="en-US" sz="1200" dirty="0"/>
          </a:p>
        </p:txBody>
      </p:sp>
      <p:sp>
        <p:nvSpPr>
          <p:cNvPr id="61" name="Text 47">
            <a:extLst>
              <a:ext uri="{FF2B5EF4-FFF2-40B4-BE49-F238E27FC236}">
                <a16:creationId xmlns:a16="http://schemas.microsoft.com/office/drawing/2014/main" id="{C440D75C-D3A9-5FC9-5363-88BBE30BFBF0}"/>
              </a:ext>
            </a:extLst>
          </p:cNvPr>
          <p:cNvSpPr/>
          <p:nvPr/>
        </p:nvSpPr>
        <p:spPr>
          <a:xfrm>
            <a:off x="1597741" y="5930772"/>
            <a:ext cx="1847088" cy="4155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Networking and Dinner </a:t>
            </a:r>
            <a:endParaRPr lang="en-US" sz="1200" dirty="0"/>
          </a:p>
        </p:txBody>
      </p:sp>
      <p:sp>
        <p:nvSpPr>
          <p:cNvPr id="62" name="Shape 17">
            <a:extLst>
              <a:ext uri="{FF2B5EF4-FFF2-40B4-BE49-F238E27FC236}">
                <a16:creationId xmlns:a16="http://schemas.microsoft.com/office/drawing/2014/main" id="{44C6ACE4-5175-51C8-1289-B4E23ACE8879}"/>
              </a:ext>
            </a:extLst>
          </p:cNvPr>
          <p:cNvSpPr/>
          <p:nvPr/>
        </p:nvSpPr>
        <p:spPr>
          <a:xfrm>
            <a:off x="262717" y="5895894"/>
            <a:ext cx="50292" cy="415544"/>
          </a:xfrm>
          <a:prstGeom prst="rect">
            <a:avLst/>
          </a:prstGeom>
          <a:solidFill>
            <a:srgbClr val="51592B"/>
          </a:solidFill>
          <a:ln/>
        </p:spPr>
        <p:txBody>
          <a:bodyPr/>
          <a:lstStyle/>
          <a:p>
            <a:endParaRPr lang="en-ZA" dirty="0"/>
          </a:p>
        </p:txBody>
      </p:sp>
      <p:sp>
        <p:nvSpPr>
          <p:cNvPr id="63" name="Shape 15">
            <a:extLst>
              <a:ext uri="{FF2B5EF4-FFF2-40B4-BE49-F238E27FC236}">
                <a16:creationId xmlns:a16="http://schemas.microsoft.com/office/drawing/2014/main" id="{D3B81DCB-112F-AFA0-E4BC-D5A1883FE67A}"/>
              </a:ext>
            </a:extLst>
          </p:cNvPr>
          <p:cNvSpPr/>
          <p:nvPr/>
        </p:nvSpPr>
        <p:spPr>
          <a:xfrm>
            <a:off x="3431051" y="2264033"/>
            <a:ext cx="50292" cy="4157788"/>
          </a:xfrm>
          <a:prstGeom prst="rect">
            <a:avLst/>
          </a:prstGeom>
          <a:solidFill>
            <a:schemeClr val="bg1"/>
          </a:solidFill>
          <a:ln/>
        </p:spPr>
        <p:txBody>
          <a:bodyPr/>
          <a:lstStyle/>
          <a:p>
            <a:endParaRPr lang="en-ZA" dirty="0"/>
          </a:p>
        </p:txBody>
      </p:sp>
      <p:sp>
        <p:nvSpPr>
          <p:cNvPr id="65" name="Text 69">
            <a:extLst>
              <a:ext uri="{FF2B5EF4-FFF2-40B4-BE49-F238E27FC236}">
                <a16:creationId xmlns:a16="http://schemas.microsoft.com/office/drawing/2014/main" id="{DDD0F053-5C66-66D2-1CE4-A0CD3CF2E201}"/>
              </a:ext>
            </a:extLst>
          </p:cNvPr>
          <p:cNvSpPr/>
          <p:nvPr/>
        </p:nvSpPr>
        <p:spPr>
          <a:xfrm>
            <a:off x="3577636" y="5930772"/>
            <a:ext cx="8374726" cy="415544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ZA" sz="1200">
                <a:solidFill>
                  <a:srgbClr val="3A3A3A"/>
                </a:solidFill>
                <a:latin typeface="Calibri"/>
                <a:ea typeface="Calibri"/>
                <a:cs typeface="Calibri"/>
              </a:rPr>
              <a:t>Dinner, refreshments. Farewell and ferry to hotel. </a:t>
            </a:r>
            <a:r>
              <a:rPr lang="en-ZA" sz="1200" b="1">
                <a:solidFill>
                  <a:srgbClr val="3A3A3A"/>
                </a:solidFill>
                <a:latin typeface="Calibri"/>
                <a:ea typeface="Calibri"/>
                <a:cs typeface="Calibri"/>
              </a:rPr>
              <a:t> (Note: Dinner and accommodation based on confirmations received by deadline date)</a:t>
            </a:r>
            <a:endParaRPr lang="en-ZA" sz="1200" noProof="0">
              <a:solidFill>
                <a:srgbClr val="3A3A3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48123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C61E144A-1463-D534-6C4C-EEF332DFC9A6}"/>
              </a:ext>
            </a:extLst>
          </p:cNvPr>
          <p:cNvSpPr txBox="1">
            <a:spLocks/>
          </p:cNvSpPr>
          <p:nvPr/>
        </p:nvSpPr>
        <p:spPr>
          <a:xfrm>
            <a:off x="355261" y="925904"/>
            <a:ext cx="4164187" cy="547677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14325" indent="-301625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40000"/>
              <a:buFont typeface="Arial" panose="020B0604020202020204" pitchFamily="34" charset="0"/>
              <a:buChar char="•"/>
              <a:tabLst/>
              <a:defRPr lang="en-GB" sz="2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77"/>
                <a:ea typeface="+mn-ea"/>
                <a:cs typeface="+mn-cs"/>
              </a:defRPr>
            </a:lvl1pPr>
            <a:lvl2pPr marL="314325" indent="-301625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40000"/>
              <a:buFont typeface="Arial" panose="020B0604020202020204" pitchFamily="34" charset="0"/>
              <a:buChar char="•"/>
              <a:tabLst/>
              <a:defRPr lang="en-GB" sz="2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77"/>
                <a:ea typeface="+mn-ea"/>
                <a:cs typeface="+mn-cs"/>
              </a:defRPr>
            </a:lvl2pPr>
            <a:lvl3pPr marL="314325" indent="-301625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40000"/>
              <a:buFont typeface="Arial" panose="020B0604020202020204" pitchFamily="34" charset="0"/>
              <a:buChar char="•"/>
              <a:tabLst/>
              <a:defRPr lang="en-GB" sz="2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77"/>
                <a:ea typeface="+mn-ea"/>
                <a:cs typeface="+mn-cs"/>
              </a:defRPr>
            </a:lvl3pPr>
            <a:lvl4pPr marL="314325" indent="-301625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40000"/>
              <a:buFont typeface="Arial" panose="020B0604020202020204" pitchFamily="34" charset="0"/>
              <a:buChar char="•"/>
              <a:tabLst/>
              <a:defRPr lang="en-GB" sz="2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77"/>
                <a:ea typeface="+mn-ea"/>
                <a:cs typeface="+mn-cs"/>
              </a:defRPr>
            </a:lvl4pPr>
            <a:lvl5pPr marL="314325" indent="-301625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40000"/>
              <a:buFont typeface="Arial" panose="020B0604020202020204" pitchFamily="34" charset="0"/>
              <a:buChar char="•"/>
              <a:tabLst/>
              <a:defRPr lang="en-GB" sz="2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0">
              <a:buNone/>
            </a:pPr>
            <a:r>
              <a:rPr lang="en-ZA" sz="3600" b="1" dirty="0">
                <a:solidFill>
                  <a:srgbClr val="C00000"/>
                </a:solidFill>
              </a:rPr>
              <a:t>Thurs  |  10 Sept</a:t>
            </a:r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121C8390-1927-E9B0-EA7A-D92FEC3C9AED}"/>
              </a:ext>
            </a:extLst>
          </p:cNvPr>
          <p:cNvSpPr/>
          <p:nvPr/>
        </p:nvSpPr>
        <p:spPr>
          <a:xfrm>
            <a:off x="387266" y="1617890"/>
            <a:ext cx="11443388" cy="47827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ZA" sz="2400" b="1" kern="0" spc="300" noProof="0" dirty="0">
                <a:solidFill>
                  <a:srgbClr val="C00000"/>
                </a:solidFill>
                <a:ea typeface="Calibri" pitchFamily="34" charset="-122"/>
                <a:cs typeface="Calibri" pitchFamily="34" charset="-120"/>
              </a:rPr>
              <a:t>EVENT </a:t>
            </a:r>
            <a:r>
              <a:rPr lang="en-ZA" sz="2400" b="1" kern="0" spc="300" dirty="0">
                <a:solidFill>
                  <a:srgbClr val="C00000"/>
                </a:solidFill>
                <a:ea typeface="Calibri" pitchFamily="34" charset="-122"/>
                <a:cs typeface="Calibri" pitchFamily="34" charset="-120"/>
              </a:rPr>
              <a:t>SOE _</a:t>
            </a:r>
            <a:r>
              <a:rPr lang="en-ZA" sz="2400" b="1" kern="0" spc="300" noProof="0" dirty="0">
                <a:solidFill>
                  <a:srgbClr val="C00000"/>
                </a:solidFill>
                <a:ea typeface="Calibri" pitchFamily="34" charset="-122"/>
                <a:cs typeface="Calibri" pitchFamily="34" charset="-120"/>
              </a:rPr>
              <a:t>DAY 2 |GM,</a:t>
            </a:r>
            <a:r>
              <a:rPr lang="en-ZA" sz="2400" b="1" noProof="0" dirty="0">
                <a:solidFill>
                  <a:srgbClr val="C00000"/>
                </a:solidFill>
                <a:ea typeface="Arial Black" pitchFamily="34" charset="-122"/>
                <a:cs typeface="Arial Black" pitchFamily="34" charset="-120"/>
              </a:rPr>
              <a:t>VP, SVP | 40+/- Attendees</a:t>
            </a:r>
            <a:endParaRPr lang="en-ZA" sz="2400" b="1" noProof="0" dirty="0">
              <a:solidFill>
                <a:srgbClr val="C00000"/>
              </a:solidFill>
            </a:endParaRPr>
          </a:p>
          <a:p>
            <a:endParaRPr lang="en-ZA" sz="2400" noProof="0" dirty="0">
              <a:solidFill>
                <a:srgbClr val="C00000"/>
              </a:solidFill>
            </a:endParaRPr>
          </a:p>
        </p:txBody>
      </p:sp>
      <p:sp>
        <p:nvSpPr>
          <p:cNvPr id="8" name="Shape 3">
            <a:extLst>
              <a:ext uri="{FF2B5EF4-FFF2-40B4-BE49-F238E27FC236}">
                <a16:creationId xmlns:a16="http://schemas.microsoft.com/office/drawing/2014/main" id="{07B7700C-6D08-2758-F10C-35C1E867622F}"/>
              </a:ext>
            </a:extLst>
          </p:cNvPr>
          <p:cNvSpPr/>
          <p:nvPr/>
        </p:nvSpPr>
        <p:spPr>
          <a:xfrm>
            <a:off x="355261" y="2189011"/>
            <a:ext cx="11624715" cy="548640"/>
          </a:xfrm>
          <a:prstGeom prst="rect">
            <a:avLst/>
          </a:prstGeom>
          <a:solidFill>
            <a:srgbClr val="EBEBEB"/>
          </a:solidFill>
          <a:ln/>
        </p:spPr>
        <p:txBody>
          <a:bodyPr/>
          <a:lstStyle/>
          <a:p>
            <a:endParaRPr lang="en-ZA" dirty="0"/>
          </a:p>
        </p:txBody>
      </p:sp>
      <p:sp>
        <p:nvSpPr>
          <p:cNvPr id="9" name="Shape 4">
            <a:extLst>
              <a:ext uri="{FF2B5EF4-FFF2-40B4-BE49-F238E27FC236}">
                <a16:creationId xmlns:a16="http://schemas.microsoft.com/office/drawing/2014/main" id="{54A7D954-FCD9-06CB-44E1-7A4058F58434}"/>
              </a:ext>
            </a:extLst>
          </p:cNvPr>
          <p:cNvSpPr/>
          <p:nvPr/>
        </p:nvSpPr>
        <p:spPr>
          <a:xfrm>
            <a:off x="355262" y="2189011"/>
            <a:ext cx="64008" cy="548640"/>
          </a:xfrm>
          <a:prstGeom prst="rect">
            <a:avLst/>
          </a:prstGeom>
          <a:solidFill>
            <a:srgbClr val="51592B"/>
          </a:solidFill>
          <a:ln/>
        </p:spPr>
        <p:txBody>
          <a:bodyPr/>
          <a:lstStyle/>
          <a:p>
            <a:endParaRPr lang="en-ZA" noProof="0" dirty="0"/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ECDE5896-5A92-4282-190D-844CE701BADF}"/>
              </a:ext>
            </a:extLst>
          </p:cNvPr>
          <p:cNvSpPr/>
          <p:nvPr/>
        </p:nvSpPr>
        <p:spPr>
          <a:xfrm>
            <a:off x="492422" y="2273081"/>
            <a:ext cx="2313840" cy="18110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ZA" sz="1400" b="1" noProof="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07:00 – 07:45</a:t>
            </a:r>
            <a:endParaRPr lang="en-ZA" sz="1400" noProof="0" dirty="0">
              <a:solidFill>
                <a:srgbClr val="3A3A3A"/>
              </a:solidFill>
            </a:endParaRPr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304532D9-5C94-4D5C-2427-6EAAC4C3179D}"/>
              </a:ext>
            </a:extLst>
          </p:cNvPr>
          <p:cNvSpPr/>
          <p:nvPr/>
        </p:nvSpPr>
        <p:spPr>
          <a:xfrm>
            <a:off x="492422" y="2492537"/>
            <a:ext cx="2313840" cy="18110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ZA" sz="1400" b="1" noProof="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 Briefing</a:t>
            </a:r>
            <a:endParaRPr lang="en-ZA" sz="1400" noProof="0" dirty="0">
              <a:solidFill>
                <a:srgbClr val="3A3A3A"/>
              </a:solidFill>
            </a:endParaRPr>
          </a:p>
        </p:txBody>
      </p:sp>
      <p:sp>
        <p:nvSpPr>
          <p:cNvPr id="12" name="Text 7">
            <a:extLst>
              <a:ext uri="{FF2B5EF4-FFF2-40B4-BE49-F238E27FC236}">
                <a16:creationId xmlns:a16="http://schemas.microsoft.com/office/drawing/2014/main" id="{96109C04-680E-60B8-721A-7863BB26083B}"/>
              </a:ext>
            </a:extLst>
          </p:cNvPr>
          <p:cNvSpPr/>
          <p:nvPr/>
        </p:nvSpPr>
        <p:spPr>
          <a:xfrm>
            <a:off x="2811570" y="2234731"/>
            <a:ext cx="8888007" cy="4572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1400">
                <a:solidFill>
                  <a:srgbClr val="444444"/>
                </a:solidFill>
                <a:latin typeface="Calibri"/>
                <a:ea typeface="Calibri"/>
                <a:cs typeface="Calibri"/>
              </a:rPr>
              <a:t>Breakfast and registrations. Bag drop off point for those staying overnight. </a:t>
            </a:r>
            <a:r>
              <a:rPr lang="en-ZA" sz="1400">
                <a:solidFill>
                  <a:srgbClr val="3A3A3A"/>
                </a:solidFill>
                <a:latin typeface="Calibri"/>
                <a:ea typeface="Calibri"/>
                <a:cs typeface="Calibri"/>
              </a:rPr>
              <a:t>Early</a:t>
            </a:r>
            <a:r>
              <a:rPr lang="en-ZA" sz="1400" noProof="0">
                <a:solidFill>
                  <a:srgbClr val="0D7377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ZA" sz="1400">
                <a:solidFill>
                  <a:srgbClr val="3A3A3A"/>
                </a:solidFill>
                <a:latin typeface="Calibri"/>
                <a:ea typeface="Calibri"/>
                <a:cs typeface="Calibri"/>
              </a:rPr>
              <a:t>Bird research summary shared.                                                                                                            Top 10 Radical Ideas from SM Day 1 presented to set strategic context.</a:t>
            </a:r>
          </a:p>
        </p:txBody>
      </p:sp>
      <p:sp>
        <p:nvSpPr>
          <p:cNvPr id="13" name="Shape 8">
            <a:extLst>
              <a:ext uri="{FF2B5EF4-FFF2-40B4-BE49-F238E27FC236}">
                <a16:creationId xmlns:a16="http://schemas.microsoft.com/office/drawing/2014/main" id="{023B73A9-5E10-BCF9-50E1-83D1C61883A4}"/>
              </a:ext>
            </a:extLst>
          </p:cNvPr>
          <p:cNvSpPr/>
          <p:nvPr/>
        </p:nvSpPr>
        <p:spPr>
          <a:xfrm>
            <a:off x="355261" y="2783371"/>
            <a:ext cx="11624712" cy="548640"/>
          </a:xfrm>
          <a:prstGeom prst="rect">
            <a:avLst/>
          </a:prstGeom>
          <a:solidFill>
            <a:schemeClr val="bg1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ZA" noProof="0" dirty="0"/>
          </a:p>
        </p:txBody>
      </p:sp>
      <p:sp>
        <p:nvSpPr>
          <p:cNvPr id="14" name="Shape 9">
            <a:extLst>
              <a:ext uri="{FF2B5EF4-FFF2-40B4-BE49-F238E27FC236}">
                <a16:creationId xmlns:a16="http://schemas.microsoft.com/office/drawing/2014/main" id="{F4BADDA1-5F81-6511-EDFB-0FB1D8889BB6}"/>
              </a:ext>
            </a:extLst>
          </p:cNvPr>
          <p:cNvSpPr/>
          <p:nvPr/>
        </p:nvSpPr>
        <p:spPr>
          <a:xfrm>
            <a:off x="355262" y="2783371"/>
            <a:ext cx="64008" cy="548640"/>
          </a:xfrm>
          <a:prstGeom prst="rect">
            <a:avLst/>
          </a:prstGeom>
          <a:solidFill>
            <a:srgbClr val="EB0A1E"/>
          </a:solidFill>
          <a:ln/>
        </p:spPr>
        <p:txBody>
          <a:bodyPr/>
          <a:lstStyle/>
          <a:p>
            <a:endParaRPr lang="en-ZA" noProof="0" dirty="0"/>
          </a:p>
        </p:txBody>
      </p:sp>
      <p:sp>
        <p:nvSpPr>
          <p:cNvPr id="15" name="Text 10">
            <a:extLst>
              <a:ext uri="{FF2B5EF4-FFF2-40B4-BE49-F238E27FC236}">
                <a16:creationId xmlns:a16="http://schemas.microsoft.com/office/drawing/2014/main" id="{C697F707-7837-DB5C-8FDA-03EFD007D546}"/>
              </a:ext>
            </a:extLst>
          </p:cNvPr>
          <p:cNvSpPr/>
          <p:nvPr/>
        </p:nvSpPr>
        <p:spPr>
          <a:xfrm>
            <a:off x="492422" y="2867441"/>
            <a:ext cx="2313840" cy="18110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ZA" sz="1400" b="1" noProof="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07:45 – 12:30</a:t>
            </a:r>
            <a:endParaRPr lang="en-ZA" sz="1400" noProof="0" dirty="0">
              <a:solidFill>
                <a:srgbClr val="3A3A3A"/>
              </a:solidFill>
            </a:endParaRPr>
          </a:p>
        </p:txBody>
      </p:sp>
      <p:sp>
        <p:nvSpPr>
          <p:cNvPr id="16" name="Text 11">
            <a:extLst>
              <a:ext uri="{FF2B5EF4-FFF2-40B4-BE49-F238E27FC236}">
                <a16:creationId xmlns:a16="http://schemas.microsoft.com/office/drawing/2014/main" id="{0A5496FC-AF97-0848-2D9D-A3478D237E6E}"/>
              </a:ext>
            </a:extLst>
          </p:cNvPr>
          <p:cNvSpPr/>
          <p:nvPr/>
        </p:nvSpPr>
        <p:spPr>
          <a:xfrm>
            <a:off x="492422" y="3086897"/>
            <a:ext cx="2313840" cy="18110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ZA" sz="1400" b="1" noProof="0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Rotation Experience</a:t>
            </a:r>
            <a:endParaRPr lang="en-ZA" sz="1400" noProof="0" dirty="0">
              <a:solidFill>
                <a:srgbClr val="C00000"/>
              </a:solidFill>
            </a:endParaRPr>
          </a:p>
        </p:txBody>
      </p:sp>
      <p:sp>
        <p:nvSpPr>
          <p:cNvPr id="17" name="Text 12">
            <a:extLst>
              <a:ext uri="{FF2B5EF4-FFF2-40B4-BE49-F238E27FC236}">
                <a16:creationId xmlns:a16="http://schemas.microsoft.com/office/drawing/2014/main" id="{25214CF0-022F-D4C8-D1D2-E9800DD348FB}"/>
              </a:ext>
            </a:extLst>
          </p:cNvPr>
          <p:cNvSpPr/>
          <p:nvPr/>
        </p:nvSpPr>
        <p:spPr>
          <a:xfrm>
            <a:off x="2806261" y="2829091"/>
            <a:ext cx="9024393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ZA" sz="1400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</a:t>
            </a:r>
            <a:r>
              <a:rPr lang="en-ZA" sz="1400" noProof="0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ZA" sz="1400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world-class off-road experience as Day 1. GMs drive Toyota vs competitors first-hand. EV/PHEV off-road capability demonstration.</a:t>
            </a:r>
          </a:p>
        </p:txBody>
      </p:sp>
      <p:sp>
        <p:nvSpPr>
          <p:cNvPr id="18" name="Shape 13">
            <a:extLst>
              <a:ext uri="{FF2B5EF4-FFF2-40B4-BE49-F238E27FC236}">
                <a16:creationId xmlns:a16="http://schemas.microsoft.com/office/drawing/2014/main" id="{6537AEF5-88BD-D424-FE25-9BD95655AE5C}"/>
              </a:ext>
            </a:extLst>
          </p:cNvPr>
          <p:cNvSpPr/>
          <p:nvPr/>
        </p:nvSpPr>
        <p:spPr>
          <a:xfrm>
            <a:off x="355261" y="3377731"/>
            <a:ext cx="11624711" cy="548640"/>
          </a:xfrm>
          <a:prstGeom prst="rect">
            <a:avLst/>
          </a:prstGeom>
          <a:solidFill>
            <a:srgbClr val="EBEBEB"/>
          </a:solidFill>
          <a:ln/>
        </p:spPr>
        <p:txBody>
          <a:bodyPr/>
          <a:lstStyle/>
          <a:p>
            <a:endParaRPr lang="en-ZA" dirty="0"/>
          </a:p>
        </p:txBody>
      </p:sp>
      <p:sp>
        <p:nvSpPr>
          <p:cNvPr id="19" name="Shape 14">
            <a:extLst>
              <a:ext uri="{FF2B5EF4-FFF2-40B4-BE49-F238E27FC236}">
                <a16:creationId xmlns:a16="http://schemas.microsoft.com/office/drawing/2014/main" id="{F315B4FE-EC82-2450-9DFC-1DBF35D9BD0A}"/>
              </a:ext>
            </a:extLst>
          </p:cNvPr>
          <p:cNvSpPr/>
          <p:nvPr/>
        </p:nvSpPr>
        <p:spPr>
          <a:xfrm>
            <a:off x="355262" y="3377731"/>
            <a:ext cx="64008" cy="548640"/>
          </a:xfrm>
          <a:prstGeom prst="rect">
            <a:avLst/>
          </a:prstGeom>
          <a:solidFill>
            <a:srgbClr val="3A3A3A"/>
          </a:solidFill>
          <a:ln/>
        </p:spPr>
        <p:txBody>
          <a:bodyPr/>
          <a:lstStyle/>
          <a:p>
            <a:endParaRPr lang="en-ZA" noProof="0" dirty="0"/>
          </a:p>
        </p:txBody>
      </p:sp>
      <p:sp>
        <p:nvSpPr>
          <p:cNvPr id="20" name="Text 15">
            <a:extLst>
              <a:ext uri="{FF2B5EF4-FFF2-40B4-BE49-F238E27FC236}">
                <a16:creationId xmlns:a16="http://schemas.microsoft.com/office/drawing/2014/main" id="{23317848-6509-5467-2DA5-742C303A2B3C}"/>
              </a:ext>
            </a:extLst>
          </p:cNvPr>
          <p:cNvSpPr/>
          <p:nvPr/>
        </p:nvSpPr>
        <p:spPr>
          <a:xfrm>
            <a:off x="492422" y="3461801"/>
            <a:ext cx="2313840" cy="18110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ZA" sz="1400" b="1" noProof="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12:30 – 13:00</a:t>
            </a:r>
            <a:endParaRPr lang="en-ZA" sz="1400" noProof="0" dirty="0">
              <a:solidFill>
                <a:srgbClr val="3A3A3A"/>
              </a:solidFill>
            </a:endParaRPr>
          </a:p>
        </p:txBody>
      </p:sp>
      <p:sp>
        <p:nvSpPr>
          <p:cNvPr id="21" name="Text 16">
            <a:extLst>
              <a:ext uri="{FF2B5EF4-FFF2-40B4-BE49-F238E27FC236}">
                <a16:creationId xmlns:a16="http://schemas.microsoft.com/office/drawing/2014/main" id="{00B591CE-91C2-A1F8-03D1-D8D24E1299ED}"/>
              </a:ext>
            </a:extLst>
          </p:cNvPr>
          <p:cNvSpPr/>
          <p:nvPr/>
        </p:nvSpPr>
        <p:spPr>
          <a:xfrm>
            <a:off x="492422" y="3681257"/>
            <a:ext cx="2313840" cy="18110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ZA" sz="1400" b="1" noProof="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Lunch</a:t>
            </a:r>
            <a:endParaRPr lang="en-ZA" sz="1400" noProof="0" dirty="0">
              <a:solidFill>
                <a:srgbClr val="3A3A3A"/>
              </a:solidFill>
            </a:endParaRPr>
          </a:p>
        </p:txBody>
      </p:sp>
      <p:sp>
        <p:nvSpPr>
          <p:cNvPr id="22" name="Text 17">
            <a:extLst>
              <a:ext uri="{FF2B5EF4-FFF2-40B4-BE49-F238E27FC236}">
                <a16:creationId xmlns:a16="http://schemas.microsoft.com/office/drawing/2014/main" id="{C6609842-0899-8972-3C08-C59DC5E31674}"/>
              </a:ext>
            </a:extLst>
          </p:cNvPr>
          <p:cNvSpPr/>
          <p:nvPr/>
        </p:nvSpPr>
        <p:spPr>
          <a:xfrm>
            <a:off x="2830976" y="3423451"/>
            <a:ext cx="577598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ZA" sz="1400" noProof="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Informal discussion. Facilitators gather qualitative insights.</a:t>
            </a:r>
            <a:endParaRPr lang="en-ZA" sz="1400" noProof="0" dirty="0">
              <a:solidFill>
                <a:srgbClr val="3A3A3A"/>
              </a:solidFill>
            </a:endParaRPr>
          </a:p>
        </p:txBody>
      </p:sp>
      <p:sp>
        <p:nvSpPr>
          <p:cNvPr id="23" name="Shape 18">
            <a:extLst>
              <a:ext uri="{FF2B5EF4-FFF2-40B4-BE49-F238E27FC236}">
                <a16:creationId xmlns:a16="http://schemas.microsoft.com/office/drawing/2014/main" id="{22AD4ECF-BA96-EB65-306A-DD70F3D72099}"/>
              </a:ext>
            </a:extLst>
          </p:cNvPr>
          <p:cNvSpPr/>
          <p:nvPr/>
        </p:nvSpPr>
        <p:spPr>
          <a:xfrm>
            <a:off x="355262" y="3972091"/>
            <a:ext cx="11624714" cy="548640"/>
          </a:xfrm>
          <a:prstGeom prst="rect">
            <a:avLst/>
          </a:prstGeom>
          <a:solidFill>
            <a:schemeClr val="bg1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ZA" noProof="0" dirty="0"/>
          </a:p>
        </p:txBody>
      </p:sp>
      <p:sp>
        <p:nvSpPr>
          <p:cNvPr id="24" name="Shape 19">
            <a:extLst>
              <a:ext uri="{FF2B5EF4-FFF2-40B4-BE49-F238E27FC236}">
                <a16:creationId xmlns:a16="http://schemas.microsoft.com/office/drawing/2014/main" id="{7B389E21-323A-0D02-F9B0-8E694CCB1D2F}"/>
              </a:ext>
            </a:extLst>
          </p:cNvPr>
          <p:cNvSpPr/>
          <p:nvPr/>
        </p:nvSpPr>
        <p:spPr>
          <a:xfrm>
            <a:off x="355262" y="3972091"/>
            <a:ext cx="64008" cy="548640"/>
          </a:xfrm>
          <a:prstGeom prst="rect">
            <a:avLst/>
          </a:prstGeom>
          <a:solidFill>
            <a:srgbClr val="EB0A1E"/>
          </a:solidFill>
          <a:ln/>
        </p:spPr>
        <p:txBody>
          <a:bodyPr/>
          <a:lstStyle/>
          <a:p>
            <a:endParaRPr lang="en-ZA" noProof="0" dirty="0"/>
          </a:p>
        </p:txBody>
      </p:sp>
      <p:sp>
        <p:nvSpPr>
          <p:cNvPr id="25" name="Text 20">
            <a:extLst>
              <a:ext uri="{FF2B5EF4-FFF2-40B4-BE49-F238E27FC236}">
                <a16:creationId xmlns:a16="http://schemas.microsoft.com/office/drawing/2014/main" id="{E277113A-7688-C423-161C-7E672BB61B97}"/>
              </a:ext>
            </a:extLst>
          </p:cNvPr>
          <p:cNvSpPr/>
          <p:nvPr/>
        </p:nvSpPr>
        <p:spPr>
          <a:xfrm>
            <a:off x="492422" y="4056161"/>
            <a:ext cx="2313840" cy="18110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ZA" sz="1400" b="1" noProof="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13:00 – 15:00</a:t>
            </a:r>
            <a:endParaRPr lang="en-ZA" sz="1400" noProof="0" dirty="0">
              <a:solidFill>
                <a:srgbClr val="3A3A3A"/>
              </a:solidFill>
            </a:endParaRPr>
          </a:p>
        </p:txBody>
      </p:sp>
      <p:sp>
        <p:nvSpPr>
          <p:cNvPr id="26" name="Text 21">
            <a:extLst>
              <a:ext uri="{FF2B5EF4-FFF2-40B4-BE49-F238E27FC236}">
                <a16:creationId xmlns:a16="http://schemas.microsoft.com/office/drawing/2014/main" id="{5E1BB742-CB4B-98D3-100C-83FCB3BC1C10}"/>
              </a:ext>
            </a:extLst>
          </p:cNvPr>
          <p:cNvSpPr/>
          <p:nvPr/>
        </p:nvSpPr>
        <p:spPr>
          <a:xfrm>
            <a:off x="492422" y="4275617"/>
            <a:ext cx="2313840" cy="18110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ZA" sz="1400" b="1" noProof="0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Continued Rotations</a:t>
            </a:r>
            <a:endParaRPr lang="en-ZA" sz="1400" noProof="0" dirty="0">
              <a:solidFill>
                <a:srgbClr val="C00000"/>
              </a:solidFill>
            </a:endParaRPr>
          </a:p>
        </p:txBody>
      </p:sp>
      <p:sp>
        <p:nvSpPr>
          <p:cNvPr id="27" name="Text 22">
            <a:extLst>
              <a:ext uri="{FF2B5EF4-FFF2-40B4-BE49-F238E27FC236}">
                <a16:creationId xmlns:a16="http://schemas.microsoft.com/office/drawing/2014/main" id="{4B8954A1-FF1E-3FFB-2C8F-A9C28AEC1698}"/>
              </a:ext>
            </a:extLst>
          </p:cNvPr>
          <p:cNvSpPr/>
          <p:nvPr/>
        </p:nvSpPr>
        <p:spPr>
          <a:xfrm>
            <a:off x="2826058" y="4017811"/>
            <a:ext cx="7920047" cy="4572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ZA" sz="1400" noProof="0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Scenic finale trail</a:t>
            </a:r>
            <a:r>
              <a:rPr lang="en-ZA" sz="1400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.</a:t>
            </a:r>
            <a:r>
              <a:rPr lang="en-ZA" sz="1400" noProof="0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 Immersive conclusion</a:t>
            </a:r>
            <a:r>
              <a:rPr lang="en-ZA" sz="1400" noProof="0" dirty="0">
                <a:solidFill>
                  <a:srgbClr val="3A3A3A"/>
                </a:solidFill>
                <a:latin typeface="Calibri"/>
                <a:ea typeface="Calibri"/>
                <a:cs typeface="Calibri"/>
              </a:rPr>
              <a:t>.</a:t>
            </a:r>
            <a:r>
              <a:rPr lang="en-ZA" sz="1400" dirty="0">
                <a:solidFill>
                  <a:srgbClr val="3A3A3A"/>
                </a:solidFill>
                <a:latin typeface="Calibri"/>
                <a:ea typeface="Calibri"/>
                <a:cs typeface="Calibri"/>
              </a:rPr>
              <a:t> All groups driven back to central point.</a:t>
            </a:r>
            <a:endParaRPr lang="en-ZA" sz="1400" noProof="0" dirty="0">
              <a:solidFill>
                <a:srgbClr val="3A3A3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8" name="Shape 23">
            <a:extLst>
              <a:ext uri="{FF2B5EF4-FFF2-40B4-BE49-F238E27FC236}">
                <a16:creationId xmlns:a16="http://schemas.microsoft.com/office/drawing/2014/main" id="{8FF70678-ABE6-8D2E-58C0-CDAA8C074985}"/>
              </a:ext>
            </a:extLst>
          </p:cNvPr>
          <p:cNvSpPr/>
          <p:nvPr/>
        </p:nvSpPr>
        <p:spPr>
          <a:xfrm>
            <a:off x="355262" y="4566451"/>
            <a:ext cx="11624714" cy="548640"/>
          </a:xfrm>
          <a:prstGeom prst="rect">
            <a:avLst/>
          </a:prstGeom>
          <a:solidFill>
            <a:srgbClr val="EBEBEB"/>
          </a:solidFill>
          <a:ln/>
        </p:spPr>
        <p:txBody>
          <a:bodyPr/>
          <a:lstStyle/>
          <a:p>
            <a:endParaRPr lang="en-ZA" dirty="0"/>
          </a:p>
        </p:txBody>
      </p:sp>
      <p:sp>
        <p:nvSpPr>
          <p:cNvPr id="29" name="Shape 24">
            <a:extLst>
              <a:ext uri="{FF2B5EF4-FFF2-40B4-BE49-F238E27FC236}">
                <a16:creationId xmlns:a16="http://schemas.microsoft.com/office/drawing/2014/main" id="{DAA273D3-0E32-2AE9-92C1-538440A80404}"/>
              </a:ext>
            </a:extLst>
          </p:cNvPr>
          <p:cNvSpPr/>
          <p:nvPr/>
        </p:nvSpPr>
        <p:spPr>
          <a:xfrm>
            <a:off x="355262" y="4566451"/>
            <a:ext cx="64008" cy="548640"/>
          </a:xfrm>
          <a:prstGeom prst="rect">
            <a:avLst/>
          </a:prstGeom>
          <a:solidFill>
            <a:srgbClr val="51592B"/>
          </a:solidFill>
          <a:ln/>
        </p:spPr>
        <p:txBody>
          <a:bodyPr/>
          <a:lstStyle/>
          <a:p>
            <a:endParaRPr lang="en-ZA" noProof="0" dirty="0"/>
          </a:p>
        </p:txBody>
      </p:sp>
      <p:sp>
        <p:nvSpPr>
          <p:cNvPr id="30" name="Text 25">
            <a:extLst>
              <a:ext uri="{FF2B5EF4-FFF2-40B4-BE49-F238E27FC236}">
                <a16:creationId xmlns:a16="http://schemas.microsoft.com/office/drawing/2014/main" id="{2C4D1927-0240-6419-9099-99C9B3E1534B}"/>
              </a:ext>
            </a:extLst>
          </p:cNvPr>
          <p:cNvSpPr/>
          <p:nvPr/>
        </p:nvSpPr>
        <p:spPr>
          <a:xfrm>
            <a:off x="492422" y="4650521"/>
            <a:ext cx="2313840" cy="18110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ZA" sz="1400" b="1" noProof="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15:00 – 15:45</a:t>
            </a:r>
            <a:endParaRPr lang="en-ZA" sz="1400" noProof="0" dirty="0">
              <a:solidFill>
                <a:srgbClr val="3A3A3A"/>
              </a:solidFill>
            </a:endParaRPr>
          </a:p>
        </p:txBody>
      </p:sp>
      <p:sp>
        <p:nvSpPr>
          <p:cNvPr id="31" name="Text 26">
            <a:extLst>
              <a:ext uri="{FF2B5EF4-FFF2-40B4-BE49-F238E27FC236}">
                <a16:creationId xmlns:a16="http://schemas.microsoft.com/office/drawing/2014/main" id="{693B42AA-53B8-239D-9B15-D7A8469E03C4}"/>
              </a:ext>
            </a:extLst>
          </p:cNvPr>
          <p:cNvSpPr/>
          <p:nvPr/>
        </p:nvSpPr>
        <p:spPr>
          <a:xfrm>
            <a:off x="492422" y="4869977"/>
            <a:ext cx="2313840" cy="18110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ZA" sz="1400" b="1" noProof="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 Reflection</a:t>
            </a:r>
            <a:endParaRPr lang="en-ZA" sz="1400" noProof="0" dirty="0">
              <a:solidFill>
                <a:srgbClr val="3A3A3A"/>
              </a:solidFill>
            </a:endParaRPr>
          </a:p>
        </p:txBody>
      </p:sp>
      <p:sp>
        <p:nvSpPr>
          <p:cNvPr id="32" name="Text 27">
            <a:extLst>
              <a:ext uri="{FF2B5EF4-FFF2-40B4-BE49-F238E27FC236}">
                <a16:creationId xmlns:a16="http://schemas.microsoft.com/office/drawing/2014/main" id="{F4727676-C331-F168-773A-A7643B0244B1}"/>
              </a:ext>
            </a:extLst>
          </p:cNvPr>
          <p:cNvSpPr/>
          <p:nvPr/>
        </p:nvSpPr>
        <p:spPr>
          <a:xfrm>
            <a:off x="2782076" y="4612171"/>
            <a:ext cx="55452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ZA" sz="1400" noProof="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Brief facilitated conversation on strategic implications. </a:t>
            </a:r>
            <a:endParaRPr lang="en-ZA" sz="1400" noProof="0" dirty="0">
              <a:solidFill>
                <a:srgbClr val="3A3A3A"/>
              </a:solidFill>
            </a:endParaRPr>
          </a:p>
        </p:txBody>
      </p:sp>
      <p:sp>
        <p:nvSpPr>
          <p:cNvPr id="33" name="Shape 28">
            <a:extLst>
              <a:ext uri="{FF2B5EF4-FFF2-40B4-BE49-F238E27FC236}">
                <a16:creationId xmlns:a16="http://schemas.microsoft.com/office/drawing/2014/main" id="{3A265ED4-0ED0-40FA-2DCC-26CFD2F93CBE}"/>
              </a:ext>
            </a:extLst>
          </p:cNvPr>
          <p:cNvSpPr/>
          <p:nvPr/>
        </p:nvSpPr>
        <p:spPr>
          <a:xfrm>
            <a:off x="355262" y="5160811"/>
            <a:ext cx="11624714" cy="548640"/>
          </a:xfrm>
          <a:prstGeom prst="rect">
            <a:avLst/>
          </a:prstGeom>
          <a:solidFill>
            <a:schemeClr val="bg1"/>
          </a:solidFill>
          <a:ln/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ZA" noProof="0" dirty="0"/>
          </a:p>
        </p:txBody>
      </p:sp>
      <p:sp>
        <p:nvSpPr>
          <p:cNvPr id="34" name="Shape 29">
            <a:extLst>
              <a:ext uri="{FF2B5EF4-FFF2-40B4-BE49-F238E27FC236}">
                <a16:creationId xmlns:a16="http://schemas.microsoft.com/office/drawing/2014/main" id="{39FD29A8-E248-BFEA-34A6-1CCB28251B0A}"/>
              </a:ext>
            </a:extLst>
          </p:cNvPr>
          <p:cNvSpPr/>
          <p:nvPr/>
        </p:nvSpPr>
        <p:spPr>
          <a:xfrm>
            <a:off x="355262" y="5160811"/>
            <a:ext cx="64008" cy="548640"/>
          </a:xfrm>
          <a:prstGeom prst="rect">
            <a:avLst/>
          </a:prstGeom>
          <a:solidFill>
            <a:srgbClr val="51592B"/>
          </a:solidFill>
          <a:ln/>
        </p:spPr>
        <p:txBody>
          <a:bodyPr/>
          <a:lstStyle/>
          <a:p>
            <a:endParaRPr lang="en-ZA" noProof="0" dirty="0"/>
          </a:p>
        </p:txBody>
      </p:sp>
      <p:sp>
        <p:nvSpPr>
          <p:cNvPr id="35" name="Text 30">
            <a:extLst>
              <a:ext uri="{FF2B5EF4-FFF2-40B4-BE49-F238E27FC236}">
                <a16:creationId xmlns:a16="http://schemas.microsoft.com/office/drawing/2014/main" id="{D259E900-A13A-8478-E456-FA4A673FFA40}"/>
              </a:ext>
            </a:extLst>
          </p:cNvPr>
          <p:cNvSpPr/>
          <p:nvPr/>
        </p:nvSpPr>
        <p:spPr>
          <a:xfrm>
            <a:off x="492422" y="5244881"/>
            <a:ext cx="2313840" cy="18110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ZA" sz="1400" b="1" noProof="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15:45 – 16:00</a:t>
            </a:r>
            <a:endParaRPr lang="en-ZA" sz="1400" noProof="0" dirty="0">
              <a:solidFill>
                <a:srgbClr val="3A3A3A"/>
              </a:solidFill>
            </a:endParaRPr>
          </a:p>
        </p:txBody>
      </p:sp>
      <p:sp>
        <p:nvSpPr>
          <p:cNvPr id="36" name="Text 31">
            <a:extLst>
              <a:ext uri="{FF2B5EF4-FFF2-40B4-BE49-F238E27FC236}">
                <a16:creationId xmlns:a16="http://schemas.microsoft.com/office/drawing/2014/main" id="{EAEC9F0C-6410-BE85-CEFF-CFB8D946E8DC}"/>
              </a:ext>
            </a:extLst>
          </p:cNvPr>
          <p:cNvSpPr/>
          <p:nvPr/>
        </p:nvSpPr>
        <p:spPr>
          <a:xfrm>
            <a:off x="492422" y="5464337"/>
            <a:ext cx="2313840" cy="18110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ZA" sz="1400" b="1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Formalities closed</a:t>
            </a:r>
            <a:endParaRPr lang="en-ZA" sz="1400" noProof="0" dirty="0">
              <a:solidFill>
                <a:srgbClr val="3A3A3A"/>
              </a:solidFill>
            </a:endParaRPr>
          </a:p>
        </p:txBody>
      </p:sp>
      <p:sp>
        <p:nvSpPr>
          <p:cNvPr id="37" name="Text 32">
            <a:extLst>
              <a:ext uri="{FF2B5EF4-FFF2-40B4-BE49-F238E27FC236}">
                <a16:creationId xmlns:a16="http://schemas.microsoft.com/office/drawing/2014/main" id="{36DCE694-ECE6-94E7-5E2A-82ED77AF0423}"/>
              </a:ext>
            </a:extLst>
          </p:cNvPr>
          <p:cNvSpPr/>
          <p:nvPr/>
        </p:nvSpPr>
        <p:spPr>
          <a:xfrm>
            <a:off x="2797892" y="5206531"/>
            <a:ext cx="580906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ZA" sz="1400" noProof="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Survey completion. WOA/Lead Africa handover of consolidated output pack.</a:t>
            </a:r>
            <a:endParaRPr lang="en-ZA" sz="1400" noProof="0" dirty="0">
              <a:solidFill>
                <a:srgbClr val="3A3A3A"/>
              </a:solidFill>
            </a:endParaRP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0D680B33-1633-77EA-9B1B-FBE0DE33A0B0}"/>
              </a:ext>
            </a:extLst>
          </p:cNvPr>
          <p:cNvSpPr txBox="1">
            <a:spLocks/>
          </p:cNvSpPr>
          <p:nvPr/>
        </p:nvSpPr>
        <p:spPr>
          <a:xfrm>
            <a:off x="323256" y="229746"/>
            <a:ext cx="9921256" cy="1371178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314325" indent="-301625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40000"/>
              <a:buFont typeface="Arial" panose="020B0604020202020204" pitchFamily="34" charset="0"/>
              <a:buChar char="•"/>
              <a:tabLst/>
              <a:defRPr lang="en-GB" sz="2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77"/>
                <a:ea typeface="+mn-ea"/>
                <a:cs typeface="+mn-cs"/>
              </a:defRPr>
            </a:lvl1pPr>
            <a:lvl2pPr marL="314325" indent="-301625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40000"/>
              <a:buFont typeface="Arial" panose="020B0604020202020204" pitchFamily="34" charset="0"/>
              <a:buChar char="•"/>
              <a:tabLst/>
              <a:defRPr lang="en-GB" sz="2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77"/>
                <a:ea typeface="+mn-ea"/>
                <a:cs typeface="+mn-cs"/>
              </a:defRPr>
            </a:lvl2pPr>
            <a:lvl3pPr marL="314325" indent="-301625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40000"/>
              <a:buFont typeface="Arial" panose="020B0604020202020204" pitchFamily="34" charset="0"/>
              <a:buChar char="•"/>
              <a:tabLst/>
              <a:defRPr lang="en-GB" sz="2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77"/>
                <a:ea typeface="+mn-ea"/>
                <a:cs typeface="+mn-cs"/>
              </a:defRPr>
            </a:lvl3pPr>
            <a:lvl4pPr marL="314325" indent="-301625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40000"/>
              <a:buFont typeface="Arial" panose="020B0604020202020204" pitchFamily="34" charset="0"/>
              <a:buChar char="•"/>
              <a:tabLst/>
              <a:defRPr lang="en-GB" sz="2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77"/>
                <a:ea typeface="+mn-ea"/>
                <a:cs typeface="+mn-cs"/>
              </a:defRPr>
            </a:lvl4pPr>
            <a:lvl5pPr marL="314325" indent="-301625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140000"/>
              <a:buFont typeface="Arial" panose="020B0604020202020204" pitchFamily="34" charset="0"/>
              <a:buChar char="•"/>
              <a:tabLst/>
              <a:defRPr lang="en-GB" sz="2400" b="0" i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0">
              <a:buNone/>
            </a:pPr>
            <a:r>
              <a:rPr lang="en-ZA" sz="7200" b="1" dirty="0">
                <a:solidFill>
                  <a:srgbClr val="807F4C"/>
                </a:solidFill>
              </a:rPr>
              <a:t>Experiential Day | Offroad Edition</a:t>
            </a:r>
          </a:p>
        </p:txBody>
      </p:sp>
      <p:sp>
        <p:nvSpPr>
          <p:cNvPr id="46" name="Shape 13">
            <a:extLst>
              <a:ext uri="{FF2B5EF4-FFF2-40B4-BE49-F238E27FC236}">
                <a16:creationId xmlns:a16="http://schemas.microsoft.com/office/drawing/2014/main" id="{E73DC2C5-7A89-23AA-EE66-1D3507D3E13B}"/>
              </a:ext>
            </a:extLst>
          </p:cNvPr>
          <p:cNvSpPr/>
          <p:nvPr/>
        </p:nvSpPr>
        <p:spPr>
          <a:xfrm>
            <a:off x="387266" y="5761289"/>
            <a:ext cx="11624714" cy="548640"/>
          </a:xfrm>
          <a:prstGeom prst="rect">
            <a:avLst/>
          </a:prstGeom>
          <a:solidFill>
            <a:srgbClr val="EBEBEB"/>
          </a:solidFill>
          <a:ln/>
        </p:spPr>
        <p:txBody>
          <a:bodyPr/>
          <a:lstStyle/>
          <a:p>
            <a:endParaRPr lang="en-ZA" dirty="0"/>
          </a:p>
        </p:txBody>
      </p:sp>
      <p:sp>
        <p:nvSpPr>
          <p:cNvPr id="47" name="Shape 14">
            <a:extLst>
              <a:ext uri="{FF2B5EF4-FFF2-40B4-BE49-F238E27FC236}">
                <a16:creationId xmlns:a16="http://schemas.microsoft.com/office/drawing/2014/main" id="{461D8605-12E8-8E21-BB13-17CF22BAAE9A}"/>
              </a:ext>
            </a:extLst>
          </p:cNvPr>
          <p:cNvSpPr/>
          <p:nvPr/>
        </p:nvSpPr>
        <p:spPr>
          <a:xfrm>
            <a:off x="355262" y="5761289"/>
            <a:ext cx="64008" cy="548640"/>
          </a:xfrm>
          <a:prstGeom prst="rect">
            <a:avLst/>
          </a:prstGeom>
          <a:solidFill>
            <a:srgbClr val="3A3A3A"/>
          </a:solidFill>
          <a:ln/>
        </p:spPr>
        <p:txBody>
          <a:bodyPr/>
          <a:lstStyle/>
          <a:p>
            <a:endParaRPr lang="en-ZA" noProof="0" dirty="0"/>
          </a:p>
        </p:txBody>
      </p:sp>
      <p:sp>
        <p:nvSpPr>
          <p:cNvPr id="48" name="Text 15">
            <a:extLst>
              <a:ext uri="{FF2B5EF4-FFF2-40B4-BE49-F238E27FC236}">
                <a16:creationId xmlns:a16="http://schemas.microsoft.com/office/drawing/2014/main" id="{2A5212CF-5D61-A6BC-CCBA-B18128AD33C6}"/>
              </a:ext>
            </a:extLst>
          </p:cNvPr>
          <p:cNvSpPr/>
          <p:nvPr/>
        </p:nvSpPr>
        <p:spPr>
          <a:xfrm>
            <a:off x="492422" y="5845359"/>
            <a:ext cx="2313840" cy="18110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ZA" sz="1400" b="1" noProof="0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16:00 – 19:00</a:t>
            </a:r>
            <a:endParaRPr lang="en-ZA" sz="1400" noProof="0" dirty="0">
              <a:solidFill>
                <a:srgbClr val="3A3A3A"/>
              </a:solidFill>
            </a:endParaRPr>
          </a:p>
        </p:txBody>
      </p:sp>
      <p:sp>
        <p:nvSpPr>
          <p:cNvPr id="49" name="Text 16">
            <a:extLst>
              <a:ext uri="{FF2B5EF4-FFF2-40B4-BE49-F238E27FC236}">
                <a16:creationId xmlns:a16="http://schemas.microsoft.com/office/drawing/2014/main" id="{D2B8BCFC-DF4E-8D9D-A8C0-D937BBC26AED}"/>
              </a:ext>
            </a:extLst>
          </p:cNvPr>
          <p:cNvSpPr/>
          <p:nvPr/>
        </p:nvSpPr>
        <p:spPr>
          <a:xfrm>
            <a:off x="492422" y="6064815"/>
            <a:ext cx="2313840" cy="18110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ZA" sz="1400" b="1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Networking and Dinner</a:t>
            </a:r>
            <a:endParaRPr lang="en-ZA" sz="1400" noProof="0" dirty="0">
              <a:solidFill>
                <a:srgbClr val="3A3A3A"/>
              </a:solidFill>
            </a:endParaRPr>
          </a:p>
        </p:txBody>
      </p:sp>
      <p:sp>
        <p:nvSpPr>
          <p:cNvPr id="50" name="Text 17">
            <a:extLst>
              <a:ext uri="{FF2B5EF4-FFF2-40B4-BE49-F238E27FC236}">
                <a16:creationId xmlns:a16="http://schemas.microsoft.com/office/drawing/2014/main" id="{13C76FAF-0C29-45DF-253B-0ECDA374AF17}"/>
              </a:ext>
            </a:extLst>
          </p:cNvPr>
          <p:cNvSpPr/>
          <p:nvPr/>
        </p:nvSpPr>
        <p:spPr>
          <a:xfrm>
            <a:off x="2782455" y="5709038"/>
            <a:ext cx="9197517" cy="544286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ZA" sz="1400" dirty="0">
                <a:solidFill>
                  <a:srgbClr val="3A3A3A"/>
                </a:solidFill>
                <a:latin typeface="Calibri"/>
                <a:ea typeface="Calibri"/>
                <a:cs typeface="Calibri"/>
              </a:rPr>
              <a:t>D</a:t>
            </a:r>
            <a:r>
              <a:rPr lang="en-ZA" sz="1400" noProof="0" dirty="0">
                <a:solidFill>
                  <a:srgbClr val="3A3A3A"/>
                </a:solidFill>
                <a:latin typeface="Calibri"/>
                <a:ea typeface="Calibri"/>
                <a:cs typeface="Calibri"/>
              </a:rPr>
              <a:t>inner and refreshments </a:t>
            </a:r>
            <a:r>
              <a:rPr lang="en-ZA" sz="1400" dirty="0">
                <a:solidFill>
                  <a:srgbClr val="3A3A3A"/>
                </a:solidFill>
                <a:latin typeface="Calibri"/>
                <a:ea typeface="Calibri"/>
                <a:cs typeface="Calibri"/>
              </a:rPr>
              <a:t>ahead of farewell and ferry back to hotel.  </a:t>
            </a:r>
            <a:r>
              <a:rPr lang="en-ZA" sz="1200" b="1" dirty="0">
                <a:solidFill>
                  <a:srgbClr val="3A3A3A"/>
                </a:solidFill>
                <a:latin typeface="Calibri"/>
                <a:ea typeface="Calibri"/>
                <a:cs typeface="Calibri"/>
              </a:rPr>
              <a:t>(Note: Dinner and accommodation based on confirmations received by deadline date)</a:t>
            </a:r>
            <a:endParaRPr lang="en-ZA" sz="12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1" name="Shape 15">
            <a:extLst>
              <a:ext uri="{FF2B5EF4-FFF2-40B4-BE49-F238E27FC236}">
                <a16:creationId xmlns:a16="http://schemas.microsoft.com/office/drawing/2014/main" id="{73DCEAAD-B8AF-4342-11AA-C67933FF4571}"/>
              </a:ext>
            </a:extLst>
          </p:cNvPr>
          <p:cNvSpPr/>
          <p:nvPr/>
        </p:nvSpPr>
        <p:spPr>
          <a:xfrm>
            <a:off x="2645286" y="2106526"/>
            <a:ext cx="45719" cy="4279770"/>
          </a:xfrm>
          <a:prstGeom prst="rect">
            <a:avLst/>
          </a:prstGeom>
          <a:solidFill>
            <a:schemeClr val="bg1"/>
          </a:solidFill>
          <a:ln/>
        </p:spPr>
        <p:txBody>
          <a:bodyPr/>
          <a:lstStyle/>
          <a:p>
            <a:endParaRPr lang="en-ZA" dirty="0"/>
          </a:p>
        </p:txBody>
      </p:sp>
      <p:sp>
        <p:nvSpPr>
          <p:cNvPr id="52" name="Shape 4">
            <a:extLst>
              <a:ext uri="{FF2B5EF4-FFF2-40B4-BE49-F238E27FC236}">
                <a16:creationId xmlns:a16="http://schemas.microsoft.com/office/drawing/2014/main" id="{65BD50A1-6F4A-47BC-3EAD-969DCF15FAF6}"/>
              </a:ext>
            </a:extLst>
          </p:cNvPr>
          <p:cNvSpPr/>
          <p:nvPr/>
        </p:nvSpPr>
        <p:spPr>
          <a:xfrm>
            <a:off x="358890" y="2008652"/>
            <a:ext cx="11624715" cy="95914"/>
          </a:xfrm>
          <a:prstGeom prst="rect">
            <a:avLst/>
          </a:prstGeom>
          <a:solidFill>
            <a:srgbClr val="51592B"/>
          </a:solidFill>
          <a:ln/>
        </p:spPr>
        <p:txBody>
          <a:bodyPr/>
          <a:lstStyle/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3714848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85A2B54A587CE4292A2C762B9F8437F" ma:contentTypeVersion="3" ma:contentTypeDescription="Create a new document." ma:contentTypeScope="" ma:versionID="9b677fe510ff4362f05f0979f4ad5af6">
  <xsd:schema xmlns:xsd="http://www.w3.org/2001/XMLSchema" xmlns:xs="http://www.w3.org/2001/XMLSchema" xmlns:p="http://schemas.microsoft.com/office/2006/metadata/properties" xmlns:ns2="7f2249ec-5450-4797-89f1-b7d4257346db" targetNamespace="http://schemas.microsoft.com/office/2006/metadata/properties" ma:root="true" ma:fieldsID="73a54c3f761800d4631c984d521171bd" ns2:_="">
    <xsd:import namespace="7f2249ec-5450-4797-89f1-b7d4257346d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2249ec-5450-4797-89f1-b7d4257346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82BABC3-0A3A-4B76-B2AD-D3FDF06C061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5ADA35E-2E92-48A4-BC18-AB1CD42E1CE8}">
  <ds:schemaRefs>
    <ds:schemaRef ds:uri="http://schemas.openxmlformats.org/package/2006/metadata/core-properties"/>
    <ds:schemaRef ds:uri="http://purl.org/dc/elements/1.1/"/>
    <ds:schemaRef ds:uri="http://purl.org/dc/terms/"/>
    <ds:schemaRef ds:uri="7f2249ec-5450-4797-89f1-b7d4257346db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3C0EC76-1A33-40F5-B683-3D8E344527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f2249ec-5450-4797-89f1-b7d4257346d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0e0289be-222d-4844-bc23-abe9563394be}" enabled="1" method="Standard" siteId="{e23a0cfa-4d9a-426f-a2b0-ce3a0ef7cc9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542</Words>
  <Application>Microsoft Office PowerPoint</Application>
  <PresentationFormat>Widescreen</PresentationFormat>
  <Paragraphs>63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Aptos</vt:lpstr>
      <vt:lpstr>Aptos Display</vt:lpstr>
      <vt:lpstr>Arial</vt:lpstr>
      <vt:lpstr>Arial Black</vt:lpstr>
      <vt:lpstr>Calibri</vt:lpstr>
      <vt:lpstr>Montserrat</vt:lpstr>
      <vt:lpstr>Trade Gothic Inline</vt:lpstr>
      <vt:lpstr>Office Theme</vt:lpstr>
      <vt:lpstr>3rd Annual   Experiential Day 2026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Sarah Boyens</dc:creator>
  <cp:lastModifiedBy>Sarah Boyens</cp:lastModifiedBy>
  <cp:revision>2</cp:revision>
  <dcterms:created xsi:type="dcterms:W3CDTF">2026-06-26T08:31:38Z</dcterms:created>
  <dcterms:modified xsi:type="dcterms:W3CDTF">2026-08-02T10:44:56Z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HeaderLocations">
    <vt:lpwstr>Office Theme:8</vt:lpwstr>
  </property>
  <property fmtid="{D5CDD505-2E9C-101B-9397-08002B2CF9AE}" pid="3" name="ClassificationContentMarkingHeaderText">
    <vt:lpwstr>•• PROTECTED 関係者外秘</vt:lpwstr>
  </property>
  <property fmtid="{D5CDD505-2E9C-101B-9397-08002B2CF9AE}" pid="4" name="ContentTypeId">
    <vt:lpwstr>0x010100E85A2B54A587CE4292A2C762B9F8437F</vt:lpwstr>
  </property>
</Properties>
</file>